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4"/>
    <p:sldMasterId id="2147483700" r:id="rId5"/>
    <p:sldMasterId id="2147483709" r:id="rId6"/>
  </p:sldMasterIdLst>
  <p:notesMasterIdLst>
    <p:notesMasterId r:id="rId25"/>
  </p:notesMasterIdLst>
  <p:handoutMasterIdLst>
    <p:handoutMasterId r:id="rId26"/>
  </p:handoutMasterIdLst>
  <p:sldIdLst>
    <p:sldId id="313" r:id="rId7"/>
    <p:sldId id="492" r:id="rId8"/>
    <p:sldId id="446" r:id="rId9"/>
    <p:sldId id="315" r:id="rId10"/>
    <p:sldId id="508" r:id="rId11"/>
    <p:sldId id="506" r:id="rId12"/>
    <p:sldId id="510" r:id="rId13"/>
    <p:sldId id="376" r:id="rId14"/>
    <p:sldId id="377" r:id="rId15"/>
    <p:sldId id="466" r:id="rId16"/>
    <p:sldId id="467" r:id="rId17"/>
    <p:sldId id="468" r:id="rId18"/>
    <p:sldId id="489" r:id="rId19"/>
    <p:sldId id="501" r:id="rId20"/>
    <p:sldId id="503" r:id="rId21"/>
    <p:sldId id="504" r:id="rId22"/>
    <p:sldId id="511" r:id="rId23"/>
    <p:sldId id="300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E2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87331" autoAdjust="0"/>
  </p:normalViewPr>
  <p:slideViewPr>
    <p:cSldViewPr>
      <p:cViewPr>
        <p:scale>
          <a:sx n="75" d="100"/>
          <a:sy n="75" d="100"/>
        </p:scale>
        <p:origin x="-100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52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r>
              <a:rPr lang="en-CA" sz="1000" dirty="0">
                <a:latin typeface="Arial" pitchFamily="34" charset="0"/>
                <a:cs typeface="Arial" pitchFamily="34" charset="0"/>
              </a:rPr>
              <a:t>Presentation title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2FE1C680-6F3D-43D8-83A4-33BF20A1B0BA}" type="slidenum">
              <a:rPr lang="en-CA" sz="1000">
                <a:latin typeface="Arial" pitchFamily="34" charset="0"/>
                <a:cs typeface="Arial" pitchFamily="34" charset="0"/>
              </a:rPr>
              <a:t>‹#›</a:t>
            </a:fld>
            <a:endParaRPr lang="en-CA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96" y="109296"/>
            <a:ext cx="1402080" cy="61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19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A64A6816-1D6C-40B4-9FAC-EE51D62CD2B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7E268027-9E4C-4947-A70D-4FE6424B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2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20713" y="992188"/>
            <a:ext cx="5735637" cy="43021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9018428" y="5904847"/>
            <a:ext cx="3037840" cy="464820"/>
          </a:xfrm>
          <a:prstGeom prst="rect">
            <a:avLst/>
          </a:prstGeom>
        </p:spPr>
        <p:txBody>
          <a:bodyPr/>
          <a:lstStyle/>
          <a:p>
            <a:fld id="{CE3F6CF2-AA75-457E-820B-85B5C07CD9D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4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20713" y="992188"/>
            <a:ext cx="5735637" cy="43021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Employees 551+ corp. (</a:t>
            </a:r>
            <a:r>
              <a:rPr lang="en-CA" dirty="0" err="1" smtClean="0"/>
              <a:t>Paprican</a:t>
            </a:r>
            <a:r>
              <a:rPr lang="en-CA" dirty="0" smtClean="0"/>
              <a:t>: a</a:t>
            </a:r>
            <a:r>
              <a:rPr lang="en-CA" dirty="0" smtClean="0">
                <a:solidFill>
                  <a:srgbClr val="FF0000"/>
                </a:solidFill>
              </a:rPr>
              <a:t>pproximately 202 employees = 68 scientists, 100 technologists, 25 support staff, 9 managers; </a:t>
            </a:r>
            <a:r>
              <a:rPr lang="en-CA" dirty="0" err="1" smtClean="0">
                <a:solidFill>
                  <a:srgbClr val="0000FF"/>
                </a:solidFill>
              </a:rPr>
              <a:t>Feric</a:t>
            </a:r>
            <a:r>
              <a:rPr lang="en-CA" dirty="0" smtClean="0">
                <a:solidFill>
                  <a:srgbClr val="0000FF"/>
                </a:solidFill>
              </a:rPr>
              <a:t>: 100 = 68 </a:t>
            </a:r>
            <a:r>
              <a:rPr lang="en-CA" dirty="0" err="1" smtClean="0">
                <a:solidFill>
                  <a:srgbClr val="0000FF"/>
                </a:solidFill>
              </a:rPr>
              <a:t>chercheurs</a:t>
            </a:r>
            <a:r>
              <a:rPr lang="en-CA" dirty="0" smtClean="0">
                <a:solidFill>
                  <a:srgbClr val="0000FF"/>
                </a:solidFill>
              </a:rPr>
              <a:t>/</a:t>
            </a:r>
            <a:r>
              <a:rPr lang="en-CA" dirty="0" err="1" smtClean="0">
                <a:solidFill>
                  <a:srgbClr val="0000FF"/>
                </a:solidFill>
              </a:rPr>
              <a:t>techniciens</a:t>
            </a:r>
            <a:r>
              <a:rPr lang="en-CA" dirty="0" smtClean="0">
                <a:solidFill>
                  <a:srgbClr val="0000FF"/>
                </a:solidFill>
              </a:rPr>
              <a:t> </a:t>
            </a:r>
            <a:r>
              <a:rPr lang="en-CA" dirty="0" err="1" smtClean="0">
                <a:solidFill>
                  <a:srgbClr val="0000FF"/>
                </a:solidFill>
              </a:rPr>
              <a:t>spécialisés</a:t>
            </a:r>
            <a:r>
              <a:rPr lang="en-CA" dirty="0" smtClean="0">
                <a:solidFill>
                  <a:srgbClr val="0000FF"/>
                </a:solidFill>
              </a:rPr>
              <a:t>; 17 </a:t>
            </a:r>
            <a:r>
              <a:rPr lang="en-CA" dirty="0" err="1" smtClean="0">
                <a:solidFill>
                  <a:srgbClr val="0000FF"/>
                </a:solidFill>
              </a:rPr>
              <a:t>employés</a:t>
            </a:r>
            <a:r>
              <a:rPr lang="en-CA" dirty="0" smtClean="0">
                <a:solidFill>
                  <a:srgbClr val="0000FF"/>
                </a:solidFill>
              </a:rPr>
              <a:t> de </a:t>
            </a:r>
            <a:r>
              <a:rPr lang="en-CA" dirty="0" err="1" smtClean="0">
                <a:solidFill>
                  <a:srgbClr val="0000FF"/>
                </a:solidFill>
              </a:rPr>
              <a:t>soutien</a:t>
            </a:r>
            <a:r>
              <a:rPr lang="en-CA" dirty="0" smtClean="0">
                <a:solidFill>
                  <a:srgbClr val="0000FF"/>
                </a:solidFill>
              </a:rPr>
              <a:t> (</a:t>
            </a:r>
            <a:r>
              <a:rPr lang="en-CA" dirty="0" err="1" smtClean="0">
                <a:solidFill>
                  <a:srgbClr val="0000FF"/>
                </a:solidFill>
              </a:rPr>
              <a:t>adm</a:t>
            </a:r>
            <a:r>
              <a:rPr lang="en-CA" dirty="0" smtClean="0">
                <a:solidFill>
                  <a:srgbClr val="0000FF"/>
                </a:solidFill>
              </a:rPr>
              <a:t>, </a:t>
            </a:r>
            <a:r>
              <a:rPr lang="en-CA" dirty="0" err="1" smtClean="0">
                <a:solidFill>
                  <a:srgbClr val="0000FF"/>
                </a:solidFill>
              </a:rPr>
              <a:t>comm</a:t>
            </a:r>
            <a:r>
              <a:rPr lang="en-CA" dirty="0" smtClean="0">
                <a:solidFill>
                  <a:srgbClr val="0000FF"/>
                </a:solidFill>
              </a:rPr>
              <a:t>, VP, GM; 10 IAs</a:t>
            </a:r>
            <a:r>
              <a:rPr lang="en-CA" dirty="0" smtClean="0">
                <a:solidFill>
                  <a:srgbClr val="FF0000"/>
                </a:solidFill>
              </a:rPr>
              <a:t>; </a:t>
            </a:r>
            <a:r>
              <a:rPr lang="en-CA" dirty="0" err="1" smtClean="0">
                <a:solidFill>
                  <a:srgbClr val="FF0000"/>
                </a:solidFill>
              </a:rPr>
              <a:t>Forintek</a:t>
            </a:r>
            <a:r>
              <a:rPr lang="en-CA" dirty="0" smtClean="0">
                <a:solidFill>
                  <a:srgbClr val="FF0000"/>
                </a:solidFill>
              </a:rPr>
              <a:t> 213: West = 104 employees: 22 scientists and 18 technologists and 30 ES / East= 105 employees (37 scientists and 26 technologists and 21 IAs); CWFC:</a:t>
            </a:r>
            <a:r>
              <a:rPr lang="en-CA" dirty="0" smtClean="0"/>
              <a:t> around 70 employees, of which 61 are scientific and support (</a:t>
            </a:r>
            <a:r>
              <a:rPr lang="en-US" dirty="0" smtClean="0"/>
              <a:t>13 researchers, 22 professionals and 24 technical supports, 2 management)</a:t>
            </a:r>
            <a:r>
              <a:rPr lang="en-CA" dirty="0" smtClean="0"/>
              <a:t> and 5 are knowledge personnel.</a:t>
            </a:r>
          </a:p>
          <a:p>
            <a:r>
              <a:rPr lang="en-CA" dirty="0" smtClean="0"/>
              <a:t>Transfer knowledge personnel: </a:t>
            </a:r>
            <a:r>
              <a:rPr lang="en-CA" dirty="0" err="1" smtClean="0"/>
              <a:t>Feric</a:t>
            </a:r>
            <a:r>
              <a:rPr lang="en-CA" dirty="0" smtClean="0"/>
              <a:t> 10; </a:t>
            </a:r>
            <a:r>
              <a:rPr lang="en-CA" dirty="0" err="1" smtClean="0"/>
              <a:t>Forintek</a:t>
            </a:r>
            <a:r>
              <a:rPr lang="en-CA" dirty="0" smtClean="0"/>
              <a:t> 30; </a:t>
            </a:r>
            <a:r>
              <a:rPr lang="en-CA" dirty="0" err="1" smtClean="0"/>
              <a:t>Paprican</a:t>
            </a:r>
            <a:r>
              <a:rPr lang="en-CA" dirty="0" smtClean="0"/>
              <a:t>???; CWFC 5</a:t>
            </a:r>
          </a:p>
          <a:p>
            <a:r>
              <a:rPr lang="en-CA" dirty="0" err="1" smtClean="0"/>
              <a:t>Forintek</a:t>
            </a:r>
            <a:r>
              <a:rPr lang="en-CA" dirty="0" smtClean="0"/>
              <a:t> East: </a:t>
            </a:r>
            <a:r>
              <a:rPr lang="en-CA" dirty="0" err="1" smtClean="0"/>
              <a:t>Forintek</a:t>
            </a:r>
            <a:r>
              <a:rPr lang="en-CA" dirty="0" smtClean="0"/>
              <a:t> Québec has plant and lab installations that are used for 10 different research areas (although not divided into specific labs): Adhesive, Environment, Biotechnology, Nanotechnology, Structure and materials evaluation, Lumber, Drying, Pilot plant, </a:t>
            </a:r>
            <a:r>
              <a:rPr lang="en-CA" dirty="0" err="1" smtClean="0"/>
              <a:t>Biorefining</a:t>
            </a:r>
            <a:r>
              <a:rPr lang="en-CA" dirty="0" smtClean="0"/>
              <a:t>, Resource assessment</a:t>
            </a:r>
          </a:p>
          <a:p>
            <a:endParaRPr lang="en-CA" dirty="0" smtClean="0"/>
          </a:p>
          <a:p>
            <a:r>
              <a:rPr lang="en-CA" dirty="0" smtClean="0"/>
              <a:t>Members: </a:t>
            </a:r>
            <a:r>
              <a:rPr lang="en-CA" dirty="0" err="1" smtClean="0"/>
              <a:t>Forintek</a:t>
            </a:r>
            <a:r>
              <a:rPr lang="en-CA" dirty="0" smtClean="0"/>
              <a:t> 250; </a:t>
            </a:r>
            <a:r>
              <a:rPr lang="en-CA" dirty="0" err="1" smtClean="0"/>
              <a:t>Paprican</a:t>
            </a:r>
            <a:r>
              <a:rPr lang="en-CA" dirty="0" smtClean="0"/>
              <a:t> 16; </a:t>
            </a:r>
            <a:r>
              <a:rPr lang="en-CA" dirty="0" err="1" smtClean="0"/>
              <a:t>Feric</a:t>
            </a:r>
            <a:r>
              <a:rPr lang="en-CA" dirty="0" smtClean="0"/>
              <a:t> 92+24=116  for a total of 382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600" dirty="0"/>
              <a:t>Governments (12): </a:t>
            </a:r>
            <a:r>
              <a:rPr lang="en-US" sz="600" dirty="0" err="1"/>
              <a:t>NRCan</a:t>
            </a:r>
            <a:r>
              <a:rPr lang="en-US" sz="600" dirty="0"/>
              <a:t>, </a:t>
            </a:r>
            <a:r>
              <a:rPr lang="en-US" sz="700" dirty="0"/>
              <a:t>Alberta, British Columbia, Manitoba, New Brunswick, Newfoundland and Labrador, Northwest Territories, Nova Scotia, Ontario, Quebec, Saskatchewan, Yukon Territory</a:t>
            </a:r>
            <a:endParaRPr lang="en-CA" sz="70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9018428" y="5904847"/>
            <a:ext cx="3037840" cy="464820"/>
          </a:xfrm>
          <a:prstGeom prst="rect">
            <a:avLst/>
          </a:prstGeom>
        </p:spPr>
        <p:txBody>
          <a:bodyPr/>
          <a:lstStyle/>
          <a:p>
            <a:fld id="{CE3F6CF2-AA75-457E-820B-85B5C07CD9D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839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20713" y="992188"/>
            <a:ext cx="5735637" cy="43021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Employees 551+ corp. (</a:t>
            </a:r>
            <a:r>
              <a:rPr lang="en-CA" dirty="0" err="1" smtClean="0"/>
              <a:t>Paprican</a:t>
            </a:r>
            <a:r>
              <a:rPr lang="en-CA" dirty="0" smtClean="0"/>
              <a:t>: a</a:t>
            </a:r>
            <a:r>
              <a:rPr lang="en-CA" dirty="0" smtClean="0">
                <a:solidFill>
                  <a:srgbClr val="FF0000"/>
                </a:solidFill>
              </a:rPr>
              <a:t>pproximately 202 employees = 68 scientists, 100 technologists, 25 support staff, 9 managers; </a:t>
            </a:r>
            <a:r>
              <a:rPr lang="en-CA" dirty="0" err="1" smtClean="0">
                <a:solidFill>
                  <a:srgbClr val="0000FF"/>
                </a:solidFill>
              </a:rPr>
              <a:t>Feric</a:t>
            </a:r>
            <a:r>
              <a:rPr lang="en-CA" dirty="0" smtClean="0">
                <a:solidFill>
                  <a:srgbClr val="0000FF"/>
                </a:solidFill>
              </a:rPr>
              <a:t>: 100 = 68 </a:t>
            </a:r>
            <a:r>
              <a:rPr lang="en-CA" dirty="0" err="1" smtClean="0">
                <a:solidFill>
                  <a:srgbClr val="0000FF"/>
                </a:solidFill>
              </a:rPr>
              <a:t>chercheurs</a:t>
            </a:r>
            <a:r>
              <a:rPr lang="en-CA" dirty="0" smtClean="0">
                <a:solidFill>
                  <a:srgbClr val="0000FF"/>
                </a:solidFill>
              </a:rPr>
              <a:t>/</a:t>
            </a:r>
            <a:r>
              <a:rPr lang="en-CA" dirty="0" err="1" smtClean="0">
                <a:solidFill>
                  <a:srgbClr val="0000FF"/>
                </a:solidFill>
              </a:rPr>
              <a:t>techniciens</a:t>
            </a:r>
            <a:r>
              <a:rPr lang="en-CA" dirty="0" smtClean="0">
                <a:solidFill>
                  <a:srgbClr val="0000FF"/>
                </a:solidFill>
              </a:rPr>
              <a:t> </a:t>
            </a:r>
            <a:r>
              <a:rPr lang="en-CA" dirty="0" err="1" smtClean="0">
                <a:solidFill>
                  <a:srgbClr val="0000FF"/>
                </a:solidFill>
              </a:rPr>
              <a:t>spécialisés</a:t>
            </a:r>
            <a:r>
              <a:rPr lang="en-CA" dirty="0" smtClean="0">
                <a:solidFill>
                  <a:srgbClr val="0000FF"/>
                </a:solidFill>
              </a:rPr>
              <a:t>; 17 </a:t>
            </a:r>
            <a:r>
              <a:rPr lang="en-CA" dirty="0" err="1" smtClean="0">
                <a:solidFill>
                  <a:srgbClr val="0000FF"/>
                </a:solidFill>
              </a:rPr>
              <a:t>employés</a:t>
            </a:r>
            <a:r>
              <a:rPr lang="en-CA" dirty="0" smtClean="0">
                <a:solidFill>
                  <a:srgbClr val="0000FF"/>
                </a:solidFill>
              </a:rPr>
              <a:t> de </a:t>
            </a:r>
            <a:r>
              <a:rPr lang="en-CA" dirty="0" err="1" smtClean="0">
                <a:solidFill>
                  <a:srgbClr val="0000FF"/>
                </a:solidFill>
              </a:rPr>
              <a:t>soutien</a:t>
            </a:r>
            <a:r>
              <a:rPr lang="en-CA" dirty="0" smtClean="0">
                <a:solidFill>
                  <a:srgbClr val="0000FF"/>
                </a:solidFill>
              </a:rPr>
              <a:t> (</a:t>
            </a:r>
            <a:r>
              <a:rPr lang="en-CA" dirty="0" err="1" smtClean="0">
                <a:solidFill>
                  <a:srgbClr val="0000FF"/>
                </a:solidFill>
              </a:rPr>
              <a:t>adm</a:t>
            </a:r>
            <a:r>
              <a:rPr lang="en-CA" dirty="0" smtClean="0">
                <a:solidFill>
                  <a:srgbClr val="0000FF"/>
                </a:solidFill>
              </a:rPr>
              <a:t>, </a:t>
            </a:r>
            <a:r>
              <a:rPr lang="en-CA" dirty="0" err="1" smtClean="0">
                <a:solidFill>
                  <a:srgbClr val="0000FF"/>
                </a:solidFill>
              </a:rPr>
              <a:t>comm</a:t>
            </a:r>
            <a:r>
              <a:rPr lang="en-CA" dirty="0" smtClean="0">
                <a:solidFill>
                  <a:srgbClr val="0000FF"/>
                </a:solidFill>
              </a:rPr>
              <a:t>, VP, GM; 10 IAs</a:t>
            </a:r>
            <a:r>
              <a:rPr lang="en-CA" dirty="0" smtClean="0">
                <a:solidFill>
                  <a:srgbClr val="FF0000"/>
                </a:solidFill>
              </a:rPr>
              <a:t>; </a:t>
            </a:r>
            <a:r>
              <a:rPr lang="en-CA" dirty="0" err="1" smtClean="0">
                <a:solidFill>
                  <a:srgbClr val="FF0000"/>
                </a:solidFill>
              </a:rPr>
              <a:t>Forintek</a:t>
            </a:r>
            <a:r>
              <a:rPr lang="en-CA" dirty="0" smtClean="0">
                <a:solidFill>
                  <a:srgbClr val="FF0000"/>
                </a:solidFill>
              </a:rPr>
              <a:t> 213: West = 104 employees: 22 scientists and 18 technologists and 30 ES / East= 105 employees (37 scientists and 26 technologists and 21 IAs); CWFC:</a:t>
            </a:r>
            <a:r>
              <a:rPr lang="en-CA" dirty="0" smtClean="0"/>
              <a:t> around 70 employees, of which 61 are scientific and support (</a:t>
            </a:r>
            <a:r>
              <a:rPr lang="en-US" dirty="0" smtClean="0"/>
              <a:t>13 researchers, 22 professionals and 24 technical supports, 2 management)</a:t>
            </a:r>
            <a:r>
              <a:rPr lang="en-CA" dirty="0" smtClean="0"/>
              <a:t> and 5 are knowledge personnel.</a:t>
            </a:r>
          </a:p>
          <a:p>
            <a:r>
              <a:rPr lang="en-CA" dirty="0" smtClean="0"/>
              <a:t>Transfer knowledge personnel: </a:t>
            </a:r>
            <a:r>
              <a:rPr lang="en-CA" dirty="0" err="1" smtClean="0"/>
              <a:t>Feric</a:t>
            </a:r>
            <a:r>
              <a:rPr lang="en-CA" dirty="0" smtClean="0"/>
              <a:t> 10; </a:t>
            </a:r>
            <a:r>
              <a:rPr lang="en-CA" dirty="0" err="1" smtClean="0"/>
              <a:t>Forintek</a:t>
            </a:r>
            <a:r>
              <a:rPr lang="en-CA" dirty="0" smtClean="0"/>
              <a:t> 30; </a:t>
            </a:r>
            <a:r>
              <a:rPr lang="en-CA" dirty="0" err="1" smtClean="0"/>
              <a:t>Paprican</a:t>
            </a:r>
            <a:r>
              <a:rPr lang="en-CA" dirty="0" smtClean="0"/>
              <a:t>???; CWFC 5</a:t>
            </a:r>
          </a:p>
          <a:p>
            <a:r>
              <a:rPr lang="en-CA" dirty="0" err="1" smtClean="0"/>
              <a:t>Forintek</a:t>
            </a:r>
            <a:r>
              <a:rPr lang="en-CA" dirty="0" smtClean="0"/>
              <a:t> East: </a:t>
            </a:r>
            <a:r>
              <a:rPr lang="en-CA" dirty="0" err="1" smtClean="0"/>
              <a:t>Forintek</a:t>
            </a:r>
            <a:r>
              <a:rPr lang="en-CA" dirty="0" smtClean="0"/>
              <a:t> Québec has plant and lab installations that are used for 10 different research areas (although not divided into specific labs): Adhesive, Environment, Biotechnology, Nanotechnology, Structure and materials evaluation, Lumber, Drying, Pilot plant, </a:t>
            </a:r>
            <a:r>
              <a:rPr lang="en-CA" dirty="0" err="1" smtClean="0"/>
              <a:t>Biorefining</a:t>
            </a:r>
            <a:r>
              <a:rPr lang="en-CA" dirty="0" smtClean="0"/>
              <a:t>, Resource assessment</a:t>
            </a:r>
          </a:p>
          <a:p>
            <a:endParaRPr lang="en-CA" dirty="0" smtClean="0"/>
          </a:p>
          <a:p>
            <a:r>
              <a:rPr lang="en-CA" dirty="0" smtClean="0"/>
              <a:t>Members: </a:t>
            </a:r>
            <a:r>
              <a:rPr lang="en-CA" dirty="0" err="1" smtClean="0"/>
              <a:t>Forintek</a:t>
            </a:r>
            <a:r>
              <a:rPr lang="en-CA" dirty="0" smtClean="0"/>
              <a:t> 250; </a:t>
            </a:r>
            <a:r>
              <a:rPr lang="en-CA" dirty="0" err="1" smtClean="0"/>
              <a:t>Paprican</a:t>
            </a:r>
            <a:r>
              <a:rPr lang="en-CA" dirty="0" smtClean="0"/>
              <a:t> 16; </a:t>
            </a:r>
            <a:r>
              <a:rPr lang="en-CA" dirty="0" err="1" smtClean="0"/>
              <a:t>Feric</a:t>
            </a:r>
            <a:r>
              <a:rPr lang="en-CA" dirty="0" smtClean="0"/>
              <a:t> 92+24=116  for a total of 382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600" dirty="0"/>
              <a:t>Governments (12): </a:t>
            </a:r>
            <a:r>
              <a:rPr lang="en-US" sz="600" dirty="0" err="1"/>
              <a:t>NRCan</a:t>
            </a:r>
            <a:r>
              <a:rPr lang="en-US" sz="600" dirty="0"/>
              <a:t>, </a:t>
            </a:r>
            <a:r>
              <a:rPr lang="en-US" sz="700" dirty="0"/>
              <a:t>Alberta, British Columbia, Manitoba, New Brunswick, Newfoundland and Labrador, Northwest Territories, Nova Scotia, Ontario, Quebec, Saskatchewan, Yukon Territory</a:t>
            </a:r>
            <a:endParaRPr lang="en-CA" sz="70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9018428" y="5904847"/>
            <a:ext cx="3037840" cy="464820"/>
          </a:xfrm>
          <a:prstGeom prst="rect">
            <a:avLst/>
          </a:prstGeom>
        </p:spPr>
        <p:txBody>
          <a:bodyPr/>
          <a:lstStyle/>
          <a:p>
            <a:fld id="{CE3F6CF2-AA75-457E-820B-85B5C07CD9D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839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20713" y="992188"/>
            <a:ext cx="5735637" cy="43021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Employees 551+ corp. (</a:t>
            </a:r>
            <a:r>
              <a:rPr lang="en-CA" dirty="0" err="1" smtClean="0"/>
              <a:t>Paprican</a:t>
            </a:r>
            <a:r>
              <a:rPr lang="en-CA" dirty="0" smtClean="0"/>
              <a:t>: a</a:t>
            </a:r>
            <a:r>
              <a:rPr lang="en-CA" dirty="0" smtClean="0">
                <a:solidFill>
                  <a:srgbClr val="FF0000"/>
                </a:solidFill>
              </a:rPr>
              <a:t>pproximately 202 employees = 68 scientists, 100 technologists, 25 support staff, 9 managers; </a:t>
            </a:r>
            <a:r>
              <a:rPr lang="en-CA" dirty="0" err="1" smtClean="0">
                <a:solidFill>
                  <a:srgbClr val="0000FF"/>
                </a:solidFill>
              </a:rPr>
              <a:t>Feric</a:t>
            </a:r>
            <a:r>
              <a:rPr lang="en-CA" dirty="0" smtClean="0">
                <a:solidFill>
                  <a:srgbClr val="0000FF"/>
                </a:solidFill>
              </a:rPr>
              <a:t>: 100 = 68 </a:t>
            </a:r>
            <a:r>
              <a:rPr lang="en-CA" dirty="0" err="1" smtClean="0">
                <a:solidFill>
                  <a:srgbClr val="0000FF"/>
                </a:solidFill>
              </a:rPr>
              <a:t>chercheurs</a:t>
            </a:r>
            <a:r>
              <a:rPr lang="en-CA" dirty="0" smtClean="0">
                <a:solidFill>
                  <a:srgbClr val="0000FF"/>
                </a:solidFill>
              </a:rPr>
              <a:t>/</a:t>
            </a:r>
            <a:r>
              <a:rPr lang="en-CA" dirty="0" err="1" smtClean="0">
                <a:solidFill>
                  <a:srgbClr val="0000FF"/>
                </a:solidFill>
              </a:rPr>
              <a:t>techniciens</a:t>
            </a:r>
            <a:r>
              <a:rPr lang="en-CA" dirty="0" smtClean="0">
                <a:solidFill>
                  <a:srgbClr val="0000FF"/>
                </a:solidFill>
              </a:rPr>
              <a:t> </a:t>
            </a:r>
            <a:r>
              <a:rPr lang="en-CA" dirty="0" err="1" smtClean="0">
                <a:solidFill>
                  <a:srgbClr val="0000FF"/>
                </a:solidFill>
              </a:rPr>
              <a:t>spécialisés</a:t>
            </a:r>
            <a:r>
              <a:rPr lang="en-CA" dirty="0" smtClean="0">
                <a:solidFill>
                  <a:srgbClr val="0000FF"/>
                </a:solidFill>
              </a:rPr>
              <a:t>; 17 </a:t>
            </a:r>
            <a:r>
              <a:rPr lang="en-CA" dirty="0" err="1" smtClean="0">
                <a:solidFill>
                  <a:srgbClr val="0000FF"/>
                </a:solidFill>
              </a:rPr>
              <a:t>employés</a:t>
            </a:r>
            <a:r>
              <a:rPr lang="en-CA" dirty="0" smtClean="0">
                <a:solidFill>
                  <a:srgbClr val="0000FF"/>
                </a:solidFill>
              </a:rPr>
              <a:t> de </a:t>
            </a:r>
            <a:r>
              <a:rPr lang="en-CA" dirty="0" err="1" smtClean="0">
                <a:solidFill>
                  <a:srgbClr val="0000FF"/>
                </a:solidFill>
              </a:rPr>
              <a:t>soutien</a:t>
            </a:r>
            <a:r>
              <a:rPr lang="en-CA" dirty="0" smtClean="0">
                <a:solidFill>
                  <a:srgbClr val="0000FF"/>
                </a:solidFill>
              </a:rPr>
              <a:t> (</a:t>
            </a:r>
            <a:r>
              <a:rPr lang="en-CA" dirty="0" err="1" smtClean="0">
                <a:solidFill>
                  <a:srgbClr val="0000FF"/>
                </a:solidFill>
              </a:rPr>
              <a:t>adm</a:t>
            </a:r>
            <a:r>
              <a:rPr lang="en-CA" dirty="0" smtClean="0">
                <a:solidFill>
                  <a:srgbClr val="0000FF"/>
                </a:solidFill>
              </a:rPr>
              <a:t>, </a:t>
            </a:r>
            <a:r>
              <a:rPr lang="en-CA" dirty="0" err="1" smtClean="0">
                <a:solidFill>
                  <a:srgbClr val="0000FF"/>
                </a:solidFill>
              </a:rPr>
              <a:t>comm</a:t>
            </a:r>
            <a:r>
              <a:rPr lang="en-CA" dirty="0" smtClean="0">
                <a:solidFill>
                  <a:srgbClr val="0000FF"/>
                </a:solidFill>
              </a:rPr>
              <a:t>, VP, GM; 10 IAs</a:t>
            </a:r>
            <a:r>
              <a:rPr lang="en-CA" dirty="0" smtClean="0">
                <a:solidFill>
                  <a:srgbClr val="FF0000"/>
                </a:solidFill>
              </a:rPr>
              <a:t>; </a:t>
            </a:r>
            <a:r>
              <a:rPr lang="en-CA" dirty="0" err="1" smtClean="0">
                <a:solidFill>
                  <a:srgbClr val="FF0000"/>
                </a:solidFill>
              </a:rPr>
              <a:t>Forintek</a:t>
            </a:r>
            <a:r>
              <a:rPr lang="en-CA" dirty="0" smtClean="0">
                <a:solidFill>
                  <a:srgbClr val="FF0000"/>
                </a:solidFill>
              </a:rPr>
              <a:t> 213: West = 104 employees: 22 scientists and 18 technologists and 30 ES / East= 105 employees (37 scientists and 26 technologists and 21 IAs); CWFC:</a:t>
            </a:r>
            <a:r>
              <a:rPr lang="en-CA" dirty="0" smtClean="0"/>
              <a:t> around 70 employees, of which 61 are scientific and support (</a:t>
            </a:r>
            <a:r>
              <a:rPr lang="en-US" dirty="0" smtClean="0"/>
              <a:t>13 researchers, 22 professionals and 24 technical supports, 2 management)</a:t>
            </a:r>
            <a:r>
              <a:rPr lang="en-CA" dirty="0" smtClean="0"/>
              <a:t> and 5 are knowledge personnel.</a:t>
            </a:r>
          </a:p>
          <a:p>
            <a:r>
              <a:rPr lang="en-CA" dirty="0" smtClean="0"/>
              <a:t>Transfer knowledge personnel: </a:t>
            </a:r>
            <a:r>
              <a:rPr lang="en-CA" dirty="0" err="1" smtClean="0"/>
              <a:t>Feric</a:t>
            </a:r>
            <a:r>
              <a:rPr lang="en-CA" dirty="0" smtClean="0"/>
              <a:t> 10; </a:t>
            </a:r>
            <a:r>
              <a:rPr lang="en-CA" dirty="0" err="1" smtClean="0"/>
              <a:t>Forintek</a:t>
            </a:r>
            <a:r>
              <a:rPr lang="en-CA" dirty="0" smtClean="0"/>
              <a:t> 30; </a:t>
            </a:r>
            <a:r>
              <a:rPr lang="en-CA" dirty="0" err="1" smtClean="0"/>
              <a:t>Paprican</a:t>
            </a:r>
            <a:r>
              <a:rPr lang="en-CA" dirty="0" smtClean="0"/>
              <a:t>???; CWFC 5</a:t>
            </a:r>
          </a:p>
          <a:p>
            <a:r>
              <a:rPr lang="en-CA" dirty="0" err="1" smtClean="0"/>
              <a:t>Forintek</a:t>
            </a:r>
            <a:r>
              <a:rPr lang="en-CA" dirty="0" smtClean="0"/>
              <a:t> East: </a:t>
            </a:r>
            <a:r>
              <a:rPr lang="en-CA" dirty="0" err="1" smtClean="0"/>
              <a:t>Forintek</a:t>
            </a:r>
            <a:r>
              <a:rPr lang="en-CA" dirty="0" smtClean="0"/>
              <a:t> Québec has plant and lab installations that are used for 10 different research areas (although not divided into specific labs): Adhesive, Environment, Biotechnology, Nanotechnology, Structure and materials evaluation, Lumber, Drying, Pilot plant, </a:t>
            </a:r>
            <a:r>
              <a:rPr lang="en-CA" dirty="0" err="1" smtClean="0"/>
              <a:t>Biorefining</a:t>
            </a:r>
            <a:r>
              <a:rPr lang="en-CA" dirty="0" smtClean="0"/>
              <a:t>, Resource assessment</a:t>
            </a:r>
          </a:p>
          <a:p>
            <a:endParaRPr lang="en-CA" dirty="0" smtClean="0"/>
          </a:p>
          <a:p>
            <a:r>
              <a:rPr lang="en-CA" dirty="0" smtClean="0"/>
              <a:t>Members: </a:t>
            </a:r>
            <a:r>
              <a:rPr lang="en-CA" dirty="0" err="1" smtClean="0"/>
              <a:t>Forintek</a:t>
            </a:r>
            <a:r>
              <a:rPr lang="en-CA" dirty="0" smtClean="0"/>
              <a:t> 250; </a:t>
            </a:r>
            <a:r>
              <a:rPr lang="en-CA" dirty="0" err="1" smtClean="0"/>
              <a:t>Paprican</a:t>
            </a:r>
            <a:r>
              <a:rPr lang="en-CA" dirty="0" smtClean="0"/>
              <a:t> 16; </a:t>
            </a:r>
            <a:r>
              <a:rPr lang="en-CA" dirty="0" err="1" smtClean="0"/>
              <a:t>Feric</a:t>
            </a:r>
            <a:r>
              <a:rPr lang="en-CA" dirty="0" smtClean="0"/>
              <a:t> 92+24=116  for a total of 382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600" dirty="0"/>
              <a:t>Governments (12): </a:t>
            </a:r>
            <a:r>
              <a:rPr lang="en-US" sz="600" dirty="0" err="1"/>
              <a:t>NRCan</a:t>
            </a:r>
            <a:r>
              <a:rPr lang="en-US" sz="600" dirty="0"/>
              <a:t>, </a:t>
            </a:r>
            <a:r>
              <a:rPr lang="en-US" sz="700" dirty="0"/>
              <a:t>Alberta, British Columbia, Manitoba, New Brunswick, Newfoundland and Labrador, Northwest Territories, Nova Scotia, Ontario, Quebec, Saskatchewan, Yukon Territory</a:t>
            </a:r>
            <a:endParaRPr lang="en-CA" sz="70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9018428" y="5904847"/>
            <a:ext cx="3037840" cy="464820"/>
          </a:xfrm>
          <a:prstGeom prst="rect">
            <a:avLst/>
          </a:prstGeom>
        </p:spPr>
        <p:txBody>
          <a:bodyPr/>
          <a:lstStyle/>
          <a:p>
            <a:fld id="{CE3F6CF2-AA75-457E-820B-85B5C07CD9DD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83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last</a:t>
            </a:r>
            <a:r>
              <a:rPr lang="en-US" baseline="0" dirty="0" smtClean="0"/>
              <a:t> year, about 40 in 4 years.  Gaining in popularity.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8027-9E4C-4947-A70D-4FE6424BEF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50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25 workshops have been delivered to over 300 students</a:t>
            </a:r>
            <a:r>
              <a:rPr lang="en-US" baseline="0" dirty="0" smtClean="0"/>
              <a:t> since 2009.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8027-9E4C-4947-A70D-4FE6424BEF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2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20713" y="992188"/>
            <a:ext cx="5734050" cy="43021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9018427" y="5904847"/>
            <a:ext cx="3037840" cy="464820"/>
          </a:xfrm>
          <a:prstGeom prst="rect">
            <a:avLst/>
          </a:prstGeom>
        </p:spPr>
        <p:txBody>
          <a:bodyPr/>
          <a:lstStyle/>
          <a:p>
            <a:fld id="{CE3F6CF2-AA75-457E-820B-85B5C07CD9DD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34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fpinnovations.ca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fpinnovations.ca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fpinnovations.ca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47" y="-49596"/>
            <a:ext cx="2493269" cy="1170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6937"/>
            <a:ext cx="91440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47" y="-49596"/>
            <a:ext cx="2493269" cy="1170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6752"/>
            <a:ext cx="9143999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7" y="908720"/>
            <a:ext cx="4412974" cy="231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1" y="5295602"/>
            <a:ext cx="7200800" cy="130175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noProof="0" smtClean="0"/>
              <a:t>Author and date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1691681" y="4454680"/>
            <a:ext cx="7200800" cy="79564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noProof="0" dirty="0" smtClean="0"/>
              <a:t>Subtitle</a:t>
            </a:r>
          </a:p>
        </p:txBody>
      </p:sp>
      <p:sp>
        <p:nvSpPr>
          <p:cNvPr id="13" name="Titre 4"/>
          <p:cNvSpPr>
            <a:spLocks noGrp="1"/>
          </p:cNvSpPr>
          <p:nvPr>
            <p:ph type="title" hasCustomPrompt="1"/>
          </p:nvPr>
        </p:nvSpPr>
        <p:spPr>
          <a:xfrm>
            <a:off x="1691681" y="3355678"/>
            <a:ext cx="7200800" cy="1056516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CA" noProof="0" dirty="0" smtClean="0"/>
              <a:t>Title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24424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624" y="152400"/>
            <a:ext cx="8784976" cy="114300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CA" sz="3600" b="1" kern="120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noProof="0" dirty="0" smtClean="0"/>
              <a:t>Click to Edit Master Title Style</a:t>
            </a:r>
            <a:endParaRPr lang="en-CA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>
                <a:solidFill>
                  <a:srgbClr val="2C2C2C">
                    <a:lumMod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2C2C2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3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11" y="152400"/>
            <a:ext cx="8784977" cy="1143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CA" noProof="0" dirty="0" smtClean="0"/>
              <a:t>Click to Edit Master Title Style</a:t>
            </a:r>
            <a:endParaRPr lang="en-CA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724400" y="1533525"/>
            <a:ext cx="4240088" cy="44862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CA" noProof="0" dirty="0" smtClean="0"/>
            </a:lvl1pPr>
            <a:lvl2pPr>
              <a:defRPr lang="en-CA" noProof="0" dirty="0" smtClean="0"/>
            </a:lvl2pPr>
            <a:lvl3pPr>
              <a:defRPr lang="en-CA" noProof="0" dirty="0" smtClean="0"/>
            </a:lvl3pPr>
          </a:lstStyle>
          <a:p>
            <a:pPr lvl="0"/>
            <a:r>
              <a:rPr lang="en-CA" noProof="0" dirty="0" smtClean="0"/>
              <a:t>Click to edit Master text styles</a:t>
            </a:r>
          </a:p>
          <a:p>
            <a:pPr lvl="1"/>
            <a:r>
              <a:rPr lang="en-CA" noProof="0" dirty="0" smtClean="0"/>
              <a:t>Second level</a:t>
            </a:r>
          </a:p>
          <a:p>
            <a:pPr lvl="2"/>
            <a:r>
              <a:rPr lang="en-CA" noProof="0" dirty="0" smtClean="0"/>
              <a:t>Third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79512" y="1533525"/>
            <a:ext cx="4392488" cy="44862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CA" noProof="0" dirty="0" smtClean="0"/>
            </a:lvl1pPr>
            <a:lvl2pPr>
              <a:defRPr lang="en-CA" noProof="0" dirty="0" smtClean="0"/>
            </a:lvl2pPr>
            <a:lvl3pPr>
              <a:defRPr lang="en-CA" noProof="0" dirty="0" smtClean="0"/>
            </a:lvl3pPr>
          </a:lstStyle>
          <a:p>
            <a:pPr lvl="0"/>
            <a:r>
              <a:rPr lang="en-CA" noProof="0" dirty="0" smtClean="0"/>
              <a:t>Click to edit Master text styles</a:t>
            </a:r>
          </a:p>
          <a:p>
            <a:pPr lvl="1"/>
            <a:r>
              <a:rPr lang="en-CA" noProof="0" dirty="0" smtClean="0"/>
              <a:t>Second level</a:t>
            </a:r>
          </a:p>
          <a:p>
            <a:pPr lvl="2"/>
            <a:r>
              <a:rPr lang="en-CA" noProof="0" dirty="0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50"/>
            </a:lvl1pPr>
          </a:lstStyle>
          <a:p>
            <a:fld id="{D5318631-5C24-4821-B8D4-FEB4A0C6167F}" type="slidenum">
              <a:rPr lang="en-CA" smtClean="0">
                <a:solidFill>
                  <a:srgbClr val="2C2C2C">
                    <a:lumMod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2C2C2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6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column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152400"/>
            <a:ext cx="8784976" cy="1143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CA" noProof="0" dirty="0" smtClean="0"/>
              <a:t>Click to Edit Master Title Style</a:t>
            </a:r>
            <a:endParaRPr lang="en-CA" noProof="0" dirty="0"/>
          </a:p>
        </p:txBody>
      </p:sp>
      <p:sp>
        <p:nvSpPr>
          <p:cNvPr id="8" name="Bildplatzhalter 14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4891774" y="1533525"/>
            <a:ext cx="4072714" cy="4486275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CA" noProof="0" dirty="0" smtClean="0"/>
              <a:t>Click to add an image</a:t>
            </a:r>
            <a:endParaRPr lang="en-CA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79512" y="1533525"/>
            <a:ext cx="4536504" cy="44862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CA" noProof="0" dirty="0" smtClean="0"/>
            </a:lvl1pPr>
            <a:lvl2pPr>
              <a:defRPr lang="en-CA" noProof="0" dirty="0" smtClean="0"/>
            </a:lvl2pPr>
            <a:lvl3pPr>
              <a:defRPr lang="en-CA" noProof="0" dirty="0" smtClean="0"/>
            </a:lvl3pPr>
          </a:lstStyle>
          <a:p>
            <a:pPr lvl="0"/>
            <a:r>
              <a:rPr lang="en-CA" noProof="0" dirty="0" smtClean="0"/>
              <a:t>Click to edit Master text styles</a:t>
            </a:r>
          </a:p>
          <a:p>
            <a:pPr lvl="1"/>
            <a:r>
              <a:rPr lang="en-CA" noProof="0" dirty="0" smtClean="0"/>
              <a:t>Second level</a:t>
            </a:r>
          </a:p>
          <a:p>
            <a:pPr lvl="2"/>
            <a:r>
              <a:rPr lang="en-CA" noProof="0" dirty="0" smtClean="0"/>
              <a:t>Third level</a:t>
            </a:r>
          </a:p>
        </p:txBody>
      </p:sp>
      <p:pic>
        <p:nvPicPr>
          <p:cNvPr id="11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51673"/>
            <a:ext cx="1371600" cy="606327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50"/>
            </a:lvl1pPr>
          </a:lstStyle>
          <a:p>
            <a:fld id="{D5318631-5C24-4821-B8D4-FEB4A0C6167F}" type="slidenum">
              <a:rPr lang="en-CA" smtClean="0">
                <a:solidFill>
                  <a:srgbClr val="2C2C2C">
                    <a:lumMod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2C2C2C">
                  <a:lumMod val="75000"/>
                </a:srgb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99592" y="6597352"/>
            <a:ext cx="6534590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600" dirty="0" smtClean="0">
                <a:solidFill>
                  <a:srgbClr val="2C2C2C">
                    <a:lumMod val="75000"/>
                  </a:srgbClr>
                </a:solidFill>
              </a:rPr>
              <a:t>© 2015 FPInnovations. All rights reserved. Copying and redistribution prohibited. ® FPInnovations, its marks and logos are trademarks of FPInnovations. </a:t>
            </a:r>
            <a:endParaRPr lang="fr-CA" sz="600" dirty="0">
              <a:solidFill>
                <a:srgbClr val="2C2C2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61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290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2C2C2C"/>
              </a:solidFill>
            </a:endParaRPr>
          </a:p>
        </p:txBody>
      </p:sp>
      <p:pic>
        <p:nvPicPr>
          <p:cNvPr id="6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51673"/>
            <a:ext cx="1371600" cy="606327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>
                <a:solidFill>
                  <a:srgbClr val="2C2C2C">
                    <a:lumMod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2C2C2C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99592" y="6597352"/>
            <a:ext cx="6534590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600" dirty="0" smtClean="0">
                <a:solidFill>
                  <a:srgbClr val="2C2C2C">
                    <a:lumMod val="75000"/>
                  </a:srgbClr>
                </a:solidFill>
              </a:rPr>
              <a:t>© 2015 FPInnovations. All rights reserved. Copying and redistribution prohibited. ® FPInnovations, its marks and logos are trademarks of FPInnovations. </a:t>
            </a:r>
            <a:endParaRPr lang="fr-CA" sz="600" dirty="0">
              <a:solidFill>
                <a:srgbClr val="2C2C2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2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1219200"/>
            <a:ext cx="9159240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2800" y="3093719"/>
            <a:ext cx="5257800" cy="623313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2800" y="3717032"/>
            <a:ext cx="5257800" cy="1464568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For more information contact:</a:t>
            </a:r>
          </a:p>
          <a:p>
            <a:endParaRPr lang="en-US" dirty="0"/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3352800" y="5715001"/>
            <a:ext cx="5257800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6E00"/>
              </a:buClr>
            </a:pPr>
            <a:r>
              <a:rPr lang="en-US" dirty="0" smtClean="0">
                <a:solidFill>
                  <a:srgbClr val="ED6E00"/>
                </a:solidFill>
                <a:hlinkClick r:id="rId3"/>
              </a:rPr>
              <a:t>www.fpinnovations.ca</a:t>
            </a:r>
            <a:endParaRPr lang="en-US" dirty="0" smtClean="0">
              <a:solidFill>
                <a:srgbClr val="ED6E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61" y="5411293"/>
            <a:ext cx="214901" cy="2149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7"/>
          <a:stretch/>
        </p:blipFill>
        <p:spPr>
          <a:xfrm>
            <a:off x="3700460" y="5410476"/>
            <a:ext cx="222958" cy="2204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410200"/>
            <a:ext cx="215994" cy="2159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352800" y="518160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2C2C2C">
                    <a:lumMod val="75000"/>
                  </a:srgbClr>
                </a:solidFill>
                <a:ea typeface="Verdana" pitchFamily="-107" charset="0"/>
                <a:cs typeface="Verdana" pitchFamily="-107" charset="0"/>
              </a:rPr>
              <a:t>Follow us on</a:t>
            </a:r>
            <a:endParaRPr lang="en-US" sz="900" dirty="0">
              <a:solidFill>
                <a:srgbClr val="2C2C2C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48000"/>
            <a:ext cx="9144000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28600"/>
            <a:ext cx="1708408" cy="801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6477000"/>
            <a:ext cx="55654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solidFill>
                  <a:srgbClr val="2C2C2C">
                    <a:lumMod val="75000"/>
                  </a:srgbClr>
                </a:solidFill>
              </a:rPr>
              <a:t>© 2015 </a:t>
            </a:r>
            <a:r>
              <a:rPr lang="en-US" sz="600" dirty="0" err="1" smtClean="0">
                <a:solidFill>
                  <a:srgbClr val="2C2C2C">
                    <a:lumMod val="75000"/>
                  </a:srgbClr>
                </a:solidFill>
              </a:rPr>
              <a:t>FPInnovations</a:t>
            </a:r>
            <a:r>
              <a:rPr lang="en-US" sz="600" dirty="0" smtClean="0">
                <a:solidFill>
                  <a:srgbClr val="2C2C2C">
                    <a:lumMod val="75000"/>
                  </a:srgbClr>
                </a:solidFill>
              </a:rPr>
              <a:t>. All rights reserved. Copying and redistribution prohibited. ® </a:t>
            </a:r>
            <a:r>
              <a:rPr lang="en-US" sz="600" dirty="0" err="1" smtClean="0">
                <a:solidFill>
                  <a:srgbClr val="2C2C2C">
                    <a:lumMod val="75000"/>
                  </a:srgbClr>
                </a:solidFill>
              </a:rPr>
              <a:t>FPInnovations</a:t>
            </a:r>
            <a:r>
              <a:rPr lang="en-US" sz="600" dirty="0" smtClean="0">
                <a:solidFill>
                  <a:srgbClr val="2C2C2C">
                    <a:lumMod val="75000"/>
                  </a:srgbClr>
                </a:solidFill>
              </a:rPr>
              <a:t>, its marks and logos are trademarks of </a:t>
            </a:r>
            <a:r>
              <a:rPr lang="en-US" sz="600" dirty="0" err="1" smtClean="0">
                <a:solidFill>
                  <a:srgbClr val="2C2C2C">
                    <a:lumMod val="75000"/>
                  </a:srgbClr>
                </a:solidFill>
              </a:rPr>
              <a:t>FPInnovations</a:t>
            </a:r>
            <a:r>
              <a:rPr lang="en-US" sz="600" dirty="0" smtClean="0">
                <a:solidFill>
                  <a:srgbClr val="2C2C2C">
                    <a:lumMod val="75000"/>
                  </a:srgbClr>
                </a:solidFill>
              </a:rPr>
              <a:t>.</a:t>
            </a:r>
            <a:endParaRPr lang="en-US" sz="600" dirty="0">
              <a:solidFill>
                <a:srgbClr val="2C2C2C">
                  <a:lumMod val="75000"/>
                </a:srgbClr>
              </a:solidFill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6752"/>
            <a:ext cx="9143999" cy="1828800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4" y="980728"/>
            <a:ext cx="4412974" cy="2318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710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/>
          <p:nvPr userDrawn="1"/>
        </p:nvSpPr>
        <p:spPr>
          <a:xfrm>
            <a:off x="34290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152400"/>
            <a:ext cx="8807896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CA" noProof="0" dirty="0" smtClean="0"/>
              <a:t>Click to Edit Master Title Style</a:t>
            </a:r>
            <a:endParaRPr lang="en-CA" noProof="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>
                <a:solidFill>
                  <a:srgbClr val="595959">
                    <a:lumMod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95959">
                  <a:lumMod val="75000"/>
                </a:srgbClr>
              </a:solidFill>
            </a:endParaRPr>
          </a:p>
        </p:txBody>
      </p:sp>
      <p:pic>
        <p:nvPicPr>
          <p:cNvPr id="13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51673"/>
            <a:ext cx="1371600" cy="60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80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47" y="-49596"/>
            <a:ext cx="2493269" cy="1170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6937"/>
            <a:ext cx="91440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47" y="-49596"/>
            <a:ext cx="2493269" cy="1170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6752"/>
            <a:ext cx="9143999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7" y="908720"/>
            <a:ext cx="4412974" cy="231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1" y="5295602"/>
            <a:ext cx="7200800" cy="130175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noProof="0" smtClean="0"/>
              <a:t>Author and date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1691681" y="4454680"/>
            <a:ext cx="7200800" cy="79564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noProof="0" dirty="0" smtClean="0"/>
              <a:t>Subtitle</a:t>
            </a:r>
          </a:p>
        </p:txBody>
      </p:sp>
      <p:sp>
        <p:nvSpPr>
          <p:cNvPr id="13" name="Titre 4"/>
          <p:cNvSpPr>
            <a:spLocks noGrp="1"/>
          </p:cNvSpPr>
          <p:nvPr>
            <p:ph type="title" hasCustomPrompt="1"/>
          </p:nvPr>
        </p:nvSpPr>
        <p:spPr>
          <a:xfrm>
            <a:off x="1691681" y="3355678"/>
            <a:ext cx="7200800" cy="1056516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CA" noProof="0" dirty="0" smtClean="0"/>
              <a:t>Title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4111840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624" y="152400"/>
            <a:ext cx="8784976" cy="114300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CA" sz="3600" b="1" kern="120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noProof="0" dirty="0" smtClean="0"/>
              <a:t>Click to Edit Master Title Style</a:t>
            </a:r>
            <a:endParaRPr lang="en-CA" noProof="0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79512" y="1524000"/>
            <a:ext cx="878497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CA" noProof="0" dirty="0" smtClean="0">
                <a:solidFill>
                  <a:srgbClr val="212121"/>
                </a:solidFill>
              </a:defRPr>
            </a:lvl1pPr>
            <a:lvl2pPr>
              <a:defRPr lang="en-CA" noProof="0" dirty="0" smtClean="0"/>
            </a:lvl2pPr>
            <a:lvl3pPr>
              <a:defRPr lang="en-CA" noProof="0" dirty="0" smtClean="0"/>
            </a:lvl3pPr>
            <a:lvl4pPr>
              <a:defRPr lang="en-CA" noProof="0" dirty="0" smtClean="0"/>
            </a:lvl4pPr>
          </a:lstStyle>
          <a:p>
            <a:pPr lvl="0"/>
            <a:r>
              <a:rPr lang="en-CA" noProof="0" dirty="0" smtClean="0"/>
              <a:t>Click to edit Master text styles sub headings</a:t>
            </a:r>
          </a:p>
          <a:p>
            <a:pPr lvl="1"/>
            <a:r>
              <a:rPr lang="en-CA" noProof="0" dirty="0" smtClean="0"/>
              <a:t>Second level body text</a:t>
            </a:r>
          </a:p>
          <a:p>
            <a:pPr lvl="2"/>
            <a:r>
              <a:rPr lang="en-CA" noProof="0" dirty="0" smtClean="0"/>
              <a:t>3rd level bullets</a:t>
            </a:r>
          </a:p>
          <a:p>
            <a:pPr lvl="3"/>
            <a:endParaRPr lang="en-CA" noProof="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>
                <a:solidFill>
                  <a:srgbClr val="2C2C2C">
                    <a:lumMod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2C2C2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0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624" y="152400"/>
            <a:ext cx="8784976" cy="114300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CA" sz="3600" b="1" kern="120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noProof="0" dirty="0" smtClean="0"/>
              <a:t>Click to Edit Master Title Style</a:t>
            </a:r>
            <a:endParaRPr lang="en-CA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>
                <a:solidFill>
                  <a:srgbClr val="2C2C2C">
                    <a:lumMod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2C2C2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4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11" y="152400"/>
            <a:ext cx="8784977" cy="1143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CA" noProof="0" dirty="0" smtClean="0"/>
              <a:t>Click to Edit Master Title Style</a:t>
            </a:r>
            <a:endParaRPr lang="en-CA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724400" y="1533525"/>
            <a:ext cx="4240088" cy="44862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CA" noProof="0" dirty="0" smtClean="0"/>
            </a:lvl1pPr>
            <a:lvl2pPr>
              <a:defRPr lang="en-CA" noProof="0" dirty="0" smtClean="0"/>
            </a:lvl2pPr>
            <a:lvl3pPr>
              <a:defRPr lang="en-CA" noProof="0" dirty="0" smtClean="0"/>
            </a:lvl3pPr>
          </a:lstStyle>
          <a:p>
            <a:pPr lvl="0"/>
            <a:r>
              <a:rPr lang="en-CA" noProof="0" dirty="0" smtClean="0"/>
              <a:t>Click to edit Master text styles</a:t>
            </a:r>
          </a:p>
          <a:p>
            <a:pPr lvl="1"/>
            <a:r>
              <a:rPr lang="en-CA" noProof="0" dirty="0" smtClean="0"/>
              <a:t>Second level</a:t>
            </a:r>
          </a:p>
          <a:p>
            <a:pPr lvl="2"/>
            <a:r>
              <a:rPr lang="en-CA" noProof="0" dirty="0" smtClean="0"/>
              <a:t>Third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79512" y="1533525"/>
            <a:ext cx="4392488" cy="44862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CA" noProof="0" dirty="0" smtClean="0"/>
            </a:lvl1pPr>
            <a:lvl2pPr>
              <a:defRPr lang="en-CA" noProof="0" dirty="0" smtClean="0"/>
            </a:lvl2pPr>
            <a:lvl3pPr>
              <a:defRPr lang="en-CA" noProof="0" dirty="0" smtClean="0"/>
            </a:lvl3pPr>
          </a:lstStyle>
          <a:p>
            <a:pPr lvl="0"/>
            <a:r>
              <a:rPr lang="en-CA" noProof="0" dirty="0" smtClean="0"/>
              <a:t>Click to edit Master text styles</a:t>
            </a:r>
          </a:p>
          <a:p>
            <a:pPr lvl="1"/>
            <a:r>
              <a:rPr lang="en-CA" noProof="0" dirty="0" smtClean="0"/>
              <a:t>Second level</a:t>
            </a:r>
          </a:p>
          <a:p>
            <a:pPr lvl="2"/>
            <a:r>
              <a:rPr lang="en-CA" noProof="0" dirty="0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50"/>
            </a:lvl1pPr>
          </a:lstStyle>
          <a:p>
            <a:fld id="{D5318631-5C24-4821-B8D4-FEB4A0C6167F}" type="slidenum">
              <a:rPr lang="en-CA" smtClean="0">
                <a:solidFill>
                  <a:srgbClr val="2C2C2C">
                    <a:lumMod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2C2C2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0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624" y="152400"/>
            <a:ext cx="8784976" cy="114300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CA" sz="3600" b="1" kern="120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noProof="0" dirty="0" smtClean="0"/>
              <a:t>Click to Edit Master Title Style</a:t>
            </a:r>
            <a:endParaRPr lang="en-CA" noProof="0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79512" y="1524000"/>
            <a:ext cx="878497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CA" noProof="0" dirty="0" smtClean="0">
                <a:solidFill>
                  <a:srgbClr val="212121"/>
                </a:solidFill>
              </a:defRPr>
            </a:lvl1pPr>
            <a:lvl2pPr>
              <a:defRPr lang="en-CA" noProof="0" dirty="0" smtClean="0"/>
            </a:lvl2pPr>
            <a:lvl3pPr>
              <a:defRPr lang="en-CA" noProof="0" dirty="0" smtClean="0"/>
            </a:lvl3pPr>
            <a:lvl4pPr>
              <a:defRPr lang="en-CA" noProof="0" dirty="0" smtClean="0"/>
            </a:lvl4pPr>
          </a:lstStyle>
          <a:p>
            <a:pPr lvl="0"/>
            <a:r>
              <a:rPr lang="en-CA" noProof="0" dirty="0" smtClean="0"/>
              <a:t>Click to edit Master text styles sub headings</a:t>
            </a:r>
          </a:p>
          <a:p>
            <a:pPr lvl="1"/>
            <a:r>
              <a:rPr lang="en-CA" noProof="0" dirty="0" smtClean="0"/>
              <a:t>Second level body text</a:t>
            </a:r>
          </a:p>
          <a:p>
            <a:pPr lvl="2"/>
            <a:r>
              <a:rPr lang="en-CA" noProof="0" dirty="0" smtClean="0"/>
              <a:t>3rd level bullets</a:t>
            </a:r>
          </a:p>
          <a:p>
            <a:pPr lvl="3"/>
            <a:endParaRPr lang="en-CA" noProof="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986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column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152400"/>
            <a:ext cx="8784976" cy="1143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CA" noProof="0" dirty="0" smtClean="0"/>
              <a:t>Click to Edit Master Title Style</a:t>
            </a:r>
            <a:endParaRPr lang="en-CA" noProof="0" dirty="0"/>
          </a:p>
        </p:txBody>
      </p:sp>
      <p:sp>
        <p:nvSpPr>
          <p:cNvPr id="8" name="Bildplatzhalter 14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4891774" y="1533525"/>
            <a:ext cx="4072714" cy="4486275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CA" noProof="0" dirty="0" smtClean="0"/>
              <a:t>Click to add an image</a:t>
            </a:r>
            <a:endParaRPr lang="en-CA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79512" y="1533525"/>
            <a:ext cx="4536504" cy="44862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CA" noProof="0" dirty="0" smtClean="0"/>
            </a:lvl1pPr>
            <a:lvl2pPr>
              <a:defRPr lang="en-CA" noProof="0" dirty="0" smtClean="0"/>
            </a:lvl2pPr>
            <a:lvl3pPr>
              <a:defRPr lang="en-CA" noProof="0" dirty="0" smtClean="0"/>
            </a:lvl3pPr>
          </a:lstStyle>
          <a:p>
            <a:pPr lvl="0"/>
            <a:r>
              <a:rPr lang="en-CA" noProof="0" dirty="0" smtClean="0"/>
              <a:t>Click to edit Master text styles</a:t>
            </a:r>
          </a:p>
          <a:p>
            <a:pPr lvl="1"/>
            <a:r>
              <a:rPr lang="en-CA" noProof="0" dirty="0" smtClean="0"/>
              <a:t>Second level</a:t>
            </a:r>
          </a:p>
          <a:p>
            <a:pPr lvl="2"/>
            <a:r>
              <a:rPr lang="en-CA" noProof="0" dirty="0" smtClean="0"/>
              <a:t>Third level</a:t>
            </a:r>
          </a:p>
        </p:txBody>
      </p:sp>
      <p:pic>
        <p:nvPicPr>
          <p:cNvPr id="11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51673"/>
            <a:ext cx="1371600" cy="606327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50"/>
            </a:lvl1pPr>
          </a:lstStyle>
          <a:p>
            <a:fld id="{D5318631-5C24-4821-B8D4-FEB4A0C6167F}" type="slidenum">
              <a:rPr lang="en-CA" smtClean="0">
                <a:solidFill>
                  <a:srgbClr val="2C2C2C">
                    <a:lumMod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2C2C2C">
                  <a:lumMod val="75000"/>
                </a:srgb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99592" y="6597352"/>
            <a:ext cx="6534590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600" dirty="0" smtClean="0">
                <a:solidFill>
                  <a:srgbClr val="2C2C2C">
                    <a:lumMod val="75000"/>
                  </a:srgbClr>
                </a:solidFill>
              </a:rPr>
              <a:t>© 2014 FPInnovations. All rights reserved. Copying and redistribution prohibited. ® FPInnovations, its marks and logos are trademarks of FPInnovations. </a:t>
            </a:r>
            <a:endParaRPr lang="fr-CA" sz="600" dirty="0">
              <a:solidFill>
                <a:srgbClr val="2C2C2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8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290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2C2C2C"/>
              </a:solidFill>
            </a:endParaRPr>
          </a:p>
        </p:txBody>
      </p:sp>
      <p:pic>
        <p:nvPicPr>
          <p:cNvPr id="6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51673"/>
            <a:ext cx="1371600" cy="606327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>
                <a:solidFill>
                  <a:srgbClr val="2C2C2C">
                    <a:lumMod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2C2C2C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99592" y="6597352"/>
            <a:ext cx="6534590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600" dirty="0" smtClean="0">
                <a:solidFill>
                  <a:srgbClr val="2C2C2C">
                    <a:lumMod val="75000"/>
                  </a:srgbClr>
                </a:solidFill>
              </a:rPr>
              <a:t>© 2014 FPInnovations. All rights reserved. Copying and redistribution prohibited. ® FPInnovations, its marks and logos are trademarks of FPInnovations. </a:t>
            </a:r>
            <a:endParaRPr lang="fr-CA" sz="600" dirty="0">
              <a:solidFill>
                <a:srgbClr val="2C2C2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0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1219200"/>
            <a:ext cx="9159240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2800" y="3093719"/>
            <a:ext cx="5257800" cy="623313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2800" y="3717032"/>
            <a:ext cx="5257800" cy="1464568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For more information contact:</a:t>
            </a:r>
          </a:p>
          <a:p>
            <a:endParaRPr lang="en-US" dirty="0"/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3352800" y="5715001"/>
            <a:ext cx="5257800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6E00"/>
              </a:buClr>
            </a:pPr>
            <a:r>
              <a:rPr lang="en-US" dirty="0" smtClean="0">
                <a:solidFill>
                  <a:srgbClr val="ED6E00"/>
                </a:solidFill>
                <a:hlinkClick r:id="rId3"/>
              </a:rPr>
              <a:t>www.fpinnovations.ca</a:t>
            </a:r>
            <a:endParaRPr lang="en-US" dirty="0" smtClean="0">
              <a:solidFill>
                <a:srgbClr val="ED6E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61" y="5411293"/>
            <a:ext cx="214901" cy="2149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7"/>
          <a:stretch/>
        </p:blipFill>
        <p:spPr>
          <a:xfrm>
            <a:off x="3700460" y="5410476"/>
            <a:ext cx="222958" cy="2204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410200"/>
            <a:ext cx="215994" cy="2159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352800" y="518160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2C2C2C">
                    <a:lumMod val="75000"/>
                  </a:srgbClr>
                </a:solidFill>
                <a:ea typeface="Verdana" pitchFamily="-107" charset="0"/>
                <a:cs typeface="Verdana" pitchFamily="-107" charset="0"/>
              </a:rPr>
              <a:t>Follow us on</a:t>
            </a:r>
            <a:endParaRPr lang="en-US" sz="900" dirty="0">
              <a:solidFill>
                <a:srgbClr val="2C2C2C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48000"/>
            <a:ext cx="9144000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28600"/>
            <a:ext cx="1708408" cy="801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6477000"/>
            <a:ext cx="55654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solidFill>
                  <a:srgbClr val="2C2C2C">
                    <a:lumMod val="75000"/>
                  </a:srgbClr>
                </a:solidFill>
              </a:rPr>
              <a:t>© 2014 </a:t>
            </a:r>
            <a:r>
              <a:rPr lang="en-US" sz="600" dirty="0" err="1" smtClean="0">
                <a:solidFill>
                  <a:srgbClr val="2C2C2C">
                    <a:lumMod val="75000"/>
                  </a:srgbClr>
                </a:solidFill>
              </a:rPr>
              <a:t>FPInnovations</a:t>
            </a:r>
            <a:r>
              <a:rPr lang="en-US" sz="600" dirty="0" smtClean="0">
                <a:solidFill>
                  <a:srgbClr val="2C2C2C">
                    <a:lumMod val="75000"/>
                  </a:srgbClr>
                </a:solidFill>
              </a:rPr>
              <a:t>. All rights reserved. Copying and redistribution prohibited. ® </a:t>
            </a:r>
            <a:r>
              <a:rPr lang="en-US" sz="600" dirty="0" err="1" smtClean="0">
                <a:solidFill>
                  <a:srgbClr val="2C2C2C">
                    <a:lumMod val="75000"/>
                  </a:srgbClr>
                </a:solidFill>
              </a:rPr>
              <a:t>FPInnovations</a:t>
            </a:r>
            <a:r>
              <a:rPr lang="en-US" sz="600" dirty="0" smtClean="0">
                <a:solidFill>
                  <a:srgbClr val="2C2C2C">
                    <a:lumMod val="75000"/>
                  </a:srgbClr>
                </a:solidFill>
              </a:rPr>
              <a:t>, its marks and logos are trademarks of </a:t>
            </a:r>
            <a:r>
              <a:rPr lang="en-US" sz="600" dirty="0" err="1" smtClean="0">
                <a:solidFill>
                  <a:srgbClr val="2C2C2C">
                    <a:lumMod val="75000"/>
                  </a:srgbClr>
                </a:solidFill>
              </a:rPr>
              <a:t>FPInnovations</a:t>
            </a:r>
            <a:r>
              <a:rPr lang="en-US" sz="600" dirty="0" smtClean="0">
                <a:solidFill>
                  <a:srgbClr val="2C2C2C">
                    <a:lumMod val="75000"/>
                  </a:srgbClr>
                </a:solidFill>
              </a:rPr>
              <a:t>.</a:t>
            </a:r>
            <a:endParaRPr lang="en-US" sz="600" dirty="0">
              <a:solidFill>
                <a:srgbClr val="2C2C2C">
                  <a:lumMod val="75000"/>
                </a:srgbClr>
              </a:solidFill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6752"/>
            <a:ext cx="9143999" cy="1828800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4" y="980728"/>
            <a:ext cx="4412974" cy="2318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206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03E60D-4743-4E17-A84F-7F7C03F74F78}" type="datetime1">
              <a:rPr lang="en-CA" smtClean="0">
                <a:solidFill>
                  <a:srgbClr val="2C2C2C"/>
                </a:solidFill>
              </a:rPr>
              <a:pPr/>
              <a:t>2018-09-19</a:t>
            </a:fld>
            <a:endParaRPr lang="en-CA" dirty="0">
              <a:solidFill>
                <a:srgbClr val="2C2C2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srgbClr val="2C2C2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1088-6447-4902-AFEC-4C74DF2D4D6F}" type="slidenum">
              <a:rPr lang="en-CA" smtClean="0">
                <a:solidFill>
                  <a:srgbClr val="2C2C2C">
                    <a:lumMod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2C2C2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97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 with Image (up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88950" y="212726"/>
            <a:ext cx="8197851" cy="739774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CA" noProof="0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4"/>
          </p:nvPr>
        </p:nvSpPr>
        <p:spPr bwMode="auto">
          <a:xfrm>
            <a:off x="4810125" y="1914290"/>
            <a:ext cx="3910794" cy="402292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500331" y="1914290"/>
            <a:ext cx="4224069" cy="4037037"/>
          </a:xfrm>
          <a:noFill/>
        </p:spPr>
        <p:txBody>
          <a:bodyPr>
            <a:normAutofit/>
          </a:bodyPr>
          <a:lstStyle>
            <a:lvl1pPr>
              <a:buClr>
                <a:schemeClr val="tx2"/>
              </a:buClr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236538" y="6428096"/>
            <a:ext cx="8595042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numéro de diapositive 1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A402AF4-090D-4F42-9C41-ECE510ADCD35}" type="slidenum">
              <a:rPr lang="en-CA" smtClean="0">
                <a:solidFill>
                  <a:srgbClr val="2C2C2C">
                    <a:lumMod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2C2C2C">
                  <a:lumMod val="75000"/>
                </a:srgbClr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236538" y="6428096"/>
            <a:ext cx="8595042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0"/>
          <p:cNvSpPr>
            <a:spLocks noGrp="1"/>
          </p:cNvSpPr>
          <p:nvPr>
            <p:ph type="body" sz="quarter" idx="13"/>
          </p:nvPr>
        </p:nvSpPr>
        <p:spPr bwMode="auto">
          <a:xfrm>
            <a:off x="491706" y="1399600"/>
            <a:ext cx="8203719" cy="456409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9" name="Straight Connector 4"/>
          <p:cNvCxnSpPr/>
          <p:nvPr/>
        </p:nvCxnSpPr>
        <p:spPr>
          <a:xfrm>
            <a:off x="210983" y="952500"/>
            <a:ext cx="8591241" cy="0"/>
          </a:xfrm>
          <a:prstGeom prst="line">
            <a:avLst/>
          </a:prstGeom>
          <a:ln w="6350" cap="flat">
            <a:solidFill>
              <a:schemeClr val="accent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240339" y="952500"/>
            <a:ext cx="8591241" cy="0"/>
          </a:xfrm>
          <a:prstGeom prst="line">
            <a:avLst/>
          </a:prstGeom>
          <a:ln w="6350" cap="flat">
            <a:solidFill>
              <a:schemeClr val="accent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061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9EECD4A-B206-44BD-BE75-594B543482F9}" type="datetimeFigureOut">
              <a:rPr lang="fr-CA" smtClean="0">
                <a:solidFill>
                  <a:srgbClr val="2C2C2C"/>
                </a:solidFill>
              </a:rPr>
              <a:pPr/>
              <a:t>2018-09-19</a:t>
            </a:fld>
            <a:endParaRPr lang="fr-CA">
              <a:solidFill>
                <a:srgbClr val="2C2C2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>
              <a:solidFill>
                <a:srgbClr val="2C2C2C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0E66-69B8-4E12-8B33-C32573B6FE5B}" type="slidenum">
              <a:rPr lang="fr-CA" smtClean="0">
                <a:solidFill>
                  <a:srgbClr val="2C2C2C">
                    <a:lumMod val="75000"/>
                  </a:srgbClr>
                </a:solidFill>
              </a:rPr>
              <a:pPr/>
              <a:t>‹#›</a:t>
            </a:fld>
            <a:endParaRPr lang="fr-CA">
              <a:solidFill>
                <a:srgbClr val="2C2C2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1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624" y="152400"/>
            <a:ext cx="8784976" cy="114300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CA" sz="3600" b="1" kern="120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noProof="0" dirty="0" smtClean="0"/>
              <a:t>Click to Edit Master Title Style</a:t>
            </a:r>
            <a:endParaRPr lang="en-CA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6721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11" y="152400"/>
            <a:ext cx="8784977" cy="1143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CA" noProof="0" dirty="0" smtClean="0"/>
              <a:t>Click to Edit Master Title Style</a:t>
            </a:r>
            <a:endParaRPr lang="en-CA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724400" y="1533525"/>
            <a:ext cx="4240088" cy="44862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CA" noProof="0" dirty="0" smtClean="0"/>
            </a:lvl1pPr>
            <a:lvl2pPr>
              <a:defRPr lang="en-CA" noProof="0" dirty="0" smtClean="0"/>
            </a:lvl2pPr>
            <a:lvl3pPr>
              <a:defRPr lang="en-CA" noProof="0" dirty="0" smtClean="0"/>
            </a:lvl3pPr>
          </a:lstStyle>
          <a:p>
            <a:pPr lvl="0"/>
            <a:r>
              <a:rPr lang="en-CA" noProof="0" dirty="0" smtClean="0"/>
              <a:t>Click to edit Master text styles</a:t>
            </a:r>
          </a:p>
          <a:p>
            <a:pPr lvl="1"/>
            <a:r>
              <a:rPr lang="en-CA" noProof="0" dirty="0" smtClean="0"/>
              <a:t>Second level</a:t>
            </a:r>
          </a:p>
          <a:p>
            <a:pPr lvl="2"/>
            <a:r>
              <a:rPr lang="en-CA" noProof="0" dirty="0" smtClean="0"/>
              <a:t>Third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79512" y="1533525"/>
            <a:ext cx="4392488" cy="44862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CA" noProof="0" dirty="0" smtClean="0"/>
            </a:lvl1pPr>
            <a:lvl2pPr>
              <a:defRPr lang="en-CA" noProof="0" dirty="0" smtClean="0"/>
            </a:lvl2pPr>
            <a:lvl3pPr>
              <a:defRPr lang="en-CA" noProof="0" dirty="0" smtClean="0"/>
            </a:lvl3pPr>
          </a:lstStyle>
          <a:p>
            <a:pPr lvl="0"/>
            <a:r>
              <a:rPr lang="en-CA" noProof="0" dirty="0" smtClean="0"/>
              <a:t>Click to edit Master text styles</a:t>
            </a:r>
          </a:p>
          <a:p>
            <a:pPr lvl="1"/>
            <a:r>
              <a:rPr lang="en-CA" noProof="0" dirty="0" smtClean="0"/>
              <a:t>Second level</a:t>
            </a:r>
          </a:p>
          <a:p>
            <a:pPr lvl="2"/>
            <a:r>
              <a:rPr lang="en-CA" noProof="0" dirty="0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50"/>
            </a:lvl1pPr>
          </a:lstStyle>
          <a:p>
            <a:fld id="{D5318631-5C24-4821-B8D4-FEB4A0C6167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87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column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152400"/>
            <a:ext cx="8784976" cy="1143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CA" noProof="0" dirty="0" smtClean="0"/>
              <a:t>Click to Edit Master Title Style</a:t>
            </a:r>
            <a:endParaRPr lang="en-CA" noProof="0" dirty="0"/>
          </a:p>
        </p:txBody>
      </p:sp>
      <p:sp>
        <p:nvSpPr>
          <p:cNvPr id="8" name="Bildplatzhalter 14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4891774" y="1533525"/>
            <a:ext cx="4072714" cy="4486275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CA" noProof="0" dirty="0" smtClean="0"/>
              <a:t>Click to add an image</a:t>
            </a:r>
            <a:endParaRPr lang="en-CA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79512" y="1533525"/>
            <a:ext cx="4536504" cy="44862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CA" noProof="0" dirty="0" smtClean="0"/>
            </a:lvl1pPr>
            <a:lvl2pPr>
              <a:defRPr lang="en-CA" noProof="0" dirty="0" smtClean="0"/>
            </a:lvl2pPr>
            <a:lvl3pPr>
              <a:defRPr lang="en-CA" noProof="0" dirty="0" smtClean="0"/>
            </a:lvl3pPr>
          </a:lstStyle>
          <a:p>
            <a:pPr lvl="0"/>
            <a:r>
              <a:rPr lang="en-CA" noProof="0" dirty="0" smtClean="0"/>
              <a:t>Click to edit Master text styles</a:t>
            </a:r>
          </a:p>
          <a:p>
            <a:pPr lvl="1"/>
            <a:r>
              <a:rPr lang="en-CA" noProof="0" dirty="0" smtClean="0"/>
              <a:t>Second level</a:t>
            </a:r>
          </a:p>
          <a:p>
            <a:pPr lvl="2"/>
            <a:r>
              <a:rPr lang="en-CA" noProof="0" dirty="0" smtClean="0"/>
              <a:t>Third level</a:t>
            </a:r>
          </a:p>
        </p:txBody>
      </p:sp>
      <p:pic>
        <p:nvPicPr>
          <p:cNvPr id="11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51673"/>
            <a:ext cx="1371600" cy="606327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50"/>
            </a:lvl1pPr>
          </a:lstStyle>
          <a:p>
            <a:fld id="{D5318631-5C24-4821-B8D4-FEB4A0C6167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99592" y="6597352"/>
            <a:ext cx="6534590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60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© 2015 FPInnovations. All rights reserved. Copying and redistribution prohibited. ® FPInnovations, its marks and logos are trademarks of FPInnovations. </a:t>
            </a:r>
            <a:endParaRPr lang="fr-CA" sz="600" noProof="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73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290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51673"/>
            <a:ext cx="1371600" cy="606327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9592" y="6597352"/>
            <a:ext cx="6534590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60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© 2015 FPInnovations. All rights reserved. Copying and redistribution prohibited. ® FPInnovations, its marks and logos are trademarks of FPInnovations. </a:t>
            </a:r>
            <a:endParaRPr lang="fr-CA" sz="600" noProof="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5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1219200"/>
            <a:ext cx="9159240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2800" y="3093719"/>
            <a:ext cx="5257800" cy="623313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2800" y="3717032"/>
            <a:ext cx="5257800" cy="1464568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For more information contact:</a:t>
            </a:r>
          </a:p>
          <a:p>
            <a:endParaRPr lang="en-US" dirty="0"/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3352800" y="5715001"/>
            <a:ext cx="5257800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3"/>
              </a:rPr>
              <a:t>www.fpinnovations.ca</a:t>
            </a:r>
            <a:endParaRPr lang="en-US" dirty="0" smtClean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61" y="5411293"/>
            <a:ext cx="214901" cy="2149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7"/>
          <a:stretch/>
        </p:blipFill>
        <p:spPr>
          <a:xfrm>
            <a:off x="3700460" y="5410476"/>
            <a:ext cx="222958" cy="2204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410200"/>
            <a:ext cx="215994" cy="2159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352800" y="518160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9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Verdana" pitchFamily="-107" charset="0"/>
                <a:cs typeface="Verdana" pitchFamily="-107" charset="0"/>
              </a:rPr>
              <a:t>Follow us</a:t>
            </a:r>
            <a:r>
              <a:rPr lang="en-US" sz="900" baseline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Verdana" pitchFamily="-107" charset="0"/>
                <a:cs typeface="Verdana" pitchFamily="-107" charset="0"/>
              </a:rPr>
              <a:t> </a:t>
            </a:r>
            <a:r>
              <a:rPr lang="en-US" sz="9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Verdana" pitchFamily="-107" charset="0"/>
                <a:cs typeface="Verdana" pitchFamily="-107" charset="0"/>
              </a:rPr>
              <a:t>on</a:t>
            </a:r>
            <a:endParaRPr lang="en-US" sz="9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48000"/>
            <a:ext cx="9144000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28600"/>
            <a:ext cx="1708408" cy="801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6477000"/>
            <a:ext cx="55654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© 2015 </a:t>
            </a:r>
            <a:r>
              <a:rPr lang="en-US" sz="600" dirty="0" err="1" smtClean="0">
                <a:solidFill>
                  <a:schemeClr val="tx1">
                    <a:lumMod val="75000"/>
                  </a:schemeClr>
                </a:solidFill>
                <a:effectLst/>
              </a:rPr>
              <a:t>FPInnovations</a:t>
            </a: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. All rights reserved. Copying and redistribution prohibited. ® </a:t>
            </a:r>
            <a:r>
              <a:rPr lang="en-US" sz="600" dirty="0" err="1" smtClean="0">
                <a:solidFill>
                  <a:schemeClr val="tx1">
                    <a:lumMod val="75000"/>
                  </a:schemeClr>
                </a:solidFill>
                <a:effectLst/>
              </a:rPr>
              <a:t>FPInnovations</a:t>
            </a: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, its marks and logos are trademarks of </a:t>
            </a:r>
            <a:r>
              <a:rPr lang="en-US" sz="600" dirty="0" err="1" smtClean="0">
                <a:solidFill>
                  <a:schemeClr val="tx1">
                    <a:lumMod val="75000"/>
                  </a:schemeClr>
                </a:solidFill>
                <a:effectLst/>
              </a:rPr>
              <a:t>FPInnovations</a:t>
            </a: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.</a:t>
            </a:r>
            <a:endParaRPr lang="en-US" sz="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6752"/>
            <a:ext cx="9143999" cy="1828800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4" y="980728"/>
            <a:ext cx="4412974" cy="2318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79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47" y="-49596"/>
            <a:ext cx="2493269" cy="1170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6937"/>
            <a:ext cx="91440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47" y="-49596"/>
            <a:ext cx="2493269" cy="1170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6752"/>
            <a:ext cx="9143999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7" y="908720"/>
            <a:ext cx="4412974" cy="231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1" y="5295602"/>
            <a:ext cx="7200800" cy="130175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noProof="0" smtClean="0"/>
              <a:t>Author and date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1691681" y="4454680"/>
            <a:ext cx="7200800" cy="79564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noProof="0" dirty="0" smtClean="0"/>
              <a:t>Subtitle</a:t>
            </a:r>
          </a:p>
        </p:txBody>
      </p:sp>
      <p:sp>
        <p:nvSpPr>
          <p:cNvPr id="13" name="Titre 4"/>
          <p:cNvSpPr>
            <a:spLocks noGrp="1"/>
          </p:cNvSpPr>
          <p:nvPr>
            <p:ph type="title" hasCustomPrompt="1"/>
          </p:nvPr>
        </p:nvSpPr>
        <p:spPr>
          <a:xfrm>
            <a:off x="1691681" y="3355678"/>
            <a:ext cx="7200800" cy="1056516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CA" noProof="0" dirty="0" smtClean="0"/>
              <a:t>Title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65333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624" y="152400"/>
            <a:ext cx="8784976" cy="114300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CA" sz="3600" b="1" kern="120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noProof="0" dirty="0" smtClean="0"/>
              <a:t>Click to Edit Master Title Style</a:t>
            </a:r>
            <a:endParaRPr lang="en-CA" noProof="0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79512" y="1524000"/>
            <a:ext cx="878497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CA" noProof="0" dirty="0" smtClean="0">
                <a:solidFill>
                  <a:srgbClr val="212121"/>
                </a:solidFill>
              </a:defRPr>
            </a:lvl1pPr>
            <a:lvl2pPr>
              <a:defRPr lang="en-CA" noProof="0" dirty="0" smtClean="0"/>
            </a:lvl2pPr>
            <a:lvl3pPr>
              <a:defRPr lang="en-CA" noProof="0" dirty="0" smtClean="0"/>
            </a:lvl3pPr>
            <a:lvl4pPr>
              <a:defRPr lang="en-CA" noProof="0" dirty="0" smtClean="0"/>
            </a:lvl4pPr>
          </a:lstStyle>
          <a:p>
            <a:pPr lvl="0"/>
            <a:r>
              <a:rPr lang="en-CA" noProof="0" dirty="0" smtClean="0"/>
              <a:t>Click to edit Master text styles sub headings</a:t>
            </a:r>
          </a:p>
          <a:p>
            <a:pPr lvl="1"/>
            <a:r>
              <a:rPr lang="en-CA" noProof="0" dirty="0" smtClean="0"/>
              <a:t>Second level body text</a:t>
            </a:r>
          </a:p>
          <a:p>
            <a:pPr lvl="2"/>
            <a:r>
              <a:rPr lang="en-CA" noProof="0" dirty="0" smtClean="0"/>
              <a:t>3rd level bullets</a:t>
            </a:r>
          </a:p>
          <a:p>
            <a:pPr lvl="3"/>
            <a:endParaRPr lang="en-CA" noProof="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>
                <a:solidFill>
                  <a:srgbClr val="2C2C2C">
                    <a:lumMod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2C2C2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4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632" y="76200"/>
            <a:ext cx="8663880" cy="1408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noProof="0" smtClean="0"/>
              <a:t>Modifiez le style du titre</a:t>
            </a:r>
            <a:endParaRPr lang="en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66388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CA" noProof="0" dirty="0" smtClean="0"/>
              <a:t>Click to edit Master text styles sub headings</a:t>
            </a:r>
          </a:p>
          <a:p>
            <a:pPr lvl="1"/>
            <a:r>
              <a:rPr lang="en-CA" noProof="0" dirty="0" smtClean="0"/>
              <a:t>Second level body text</a:t>
            </a:r>
          </a:p>
          <a:p>
            <a:pPr lvl="2"/>
            <a:r>
              <a:rPr lang="en-CA" noProof="0" dirty="0" smtClean="0"/>
              <a:t>3rd level bullets</a:t>
            </a:r>
          </a:p>
          <a:p>
            <a:pPr lvl="3"/>
            <a:endParaRPr lang="en-CA" noProof="0" dirty="0" smtClean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51673"/>
            <a:ext cx="1371600" cy="606327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D5318631-5C24-4821-B8D4-FEB4A0C6167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899592" y="6597352"/>
            <a:ext cx="6534590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60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© 2015 FPInnovations. All rights reserved. Copying and redistribution prohibited. ® FPInnovations, its marks and logos are trademarks of FPInnovations. </a:t>
            </a:r>
            <a:endParaRPr lang="fr-CA" sz="600" noProof="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2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9" r:id="rId3"/>
    <p:sldLayoutId id="2147483697" r:id="rId4"/>
    <p:sldLayoutId id="2147483693" r:id="rId5"/>
    <p:sldLayoutId id="2147483698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17550" indent="-358775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▫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074738" indent="-314325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-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632" y="76200"/>
            <a:ext cx="8663880" cy="1408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noProof="0" smtClean="0"/>
              <a:t>Modifiez le style du titre</a:t>
            </a:r>
            <a:endParaRPr lang="en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66388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CA" noProof="0" dirty="0" smtClean="0"/>
              <a:t>Click to edit Master text styles sub headings</a:t>
            </a:r>
          </a:p>
          <a:p>
            <a:pPr lvl="1"/>
            <a:r>
              <a:rPr lang="en-CA" noProof="0" dirty="0" smtClean="0"/>
              <a:t>Second level body text</a:t>
            </a:r>
          </a:p>
          <a:p>
            <a:pPr lvl="2"/>
            <a:r>
              <a:rPr lang="en-CA" noProof="0" dirty="0" smtClean="0"/>
              <a:t>3rd level bullets</a:t>
            </a:r>
          </a:p>
          <a:p>
            <a:pPr lvl="3"/>
            <a:endParaRPr lang="en-CA" noProof="0" dirty="0" smtClean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51673"/>
            <a:ext cx="1371600" cy="606327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D5318631-5C24-4821-B8D4-FEB4A0C6167F}" type="slidenum">
              <a:rPr lang="en-CA" smtClean="0">
                <a:solidFill>
                  <a:srgbClr val="2C2C2C">
                    <a:lumMod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2C2C2C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6597352"/>
            <a:ext cx="6534590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600" dirty="0" smtClean="0">
                <a:solidFill>
                  <a:srgbClr val="2C2C2C">
                    <a:lumMod val="75000"/>
                  </a:srgbClr>
                </a:solidFill>
              </a:rPr>
              <a:t>© 2015 FPInnovations. All rights reserved. Copying and redistribution prohibited. ® FPInnovations, its marks and logos are trademarks of FPInnovations. </a:t>
            </a:r>
            <a:endParaRPr lang="fr-CA" sz="600" dirty="0">
              <a:solidFill>
                <a:srgbClr val="2C2C2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9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17550" indent="-358775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▫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074738" indent="-314325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-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632" y="76200"/>
            <a:ext cx="8663880" cy="1408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noProof="0" smtClean="0"/>
              <a:t>Modifiez le style du titre</a:t>
            </a:r>
            <a:endParaRPr lang="en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66388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CA" noProof="0" dirty="0" smtClean="0"/>
              <a:t>Click to edit Master text styles sub headings</a:t>
            </a:r>
          </a:p>
          <a:p>
            <a:pPr lvl="1"/>
            <a:r>
              <a:rPr lang="en-CA" noProof="0" dirty="0" smtClean="0"/>
              <a:t>Second level body text</a:t>
            </a:r>
          </a:p>
          <a:p>
            <a:pPr lvl="2"/>
            <a:r>
              <a:rPr lang="en-CA" noProof="0" dirty="0" smtClean="0"/>
              <a:t>3rd level bullets</a:t>
            </a:r>
          </a:p>
          <a:p>
            <a:pPr lvl="3"/>
            <a:endParaRPr lang="en-CA" noProof="0" dirty="0" smtClean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51673"/>
            <a:ext cx="1371600" cy="606327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D5318631-5C24-4821-B8D4-FEB4A0C6167F}" type="slidenum">
              <a:rPr lang="en-CA" smtClean="0">
                <a:solidFill>
                  <a:srgbClr val="2C2C2C">
                    <a:lumMod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2C2C2C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6597352"/>
            <a:ext cx="6534590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600" dirty="0" smtClean="0">
                <a:solidFill>
                  <a:srgbClr val="2C2C2C">
                    <a:lumMod val="75000"/>
                  </a:srgbClr>
                </a:solidFill>
              </a:rPr>
              <a:t>© 2014 FPInnovations. All rights reserved. Copying and redistribution prohibited. ® FPInnovations, its marks and logos are trademarks of FPInnovations. </a:t>
            </a:r>
            <a:endParaRPr lang="fr-CA" sz="600" dirty="0">
              <a:solidFill>
                <a:srgbClr val="2C2C2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2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17550" indent="-358775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▫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074738" indent="-314325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-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ean.caron@fpinnovations.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www.google.ca/url?sa=i&amp;rct=j&amp;q=&amp;esrc=s&amp;frm=1&amp;source=images&amp;cd=&amp;cad=rja&amp;uact=8&amp;ved=0ahUKEwiK-fSwuazJAhVLGz4KHVdpBFUQjRwIBw&amp;url=http://www.reliableindex.com/index.php?page=search/images&amp;search=homemade+laminated+beams&amp;type=images&amp;bvm=bv.108194040,d.cWw&amp;psig=AFQjCNFsrqCrVF0G_7InQNy6hElBUMHNVw&amp;ust=1448570810520389" TargetMode="External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200" y="4038600"/>
            <a:ext cx="9067800" cy="2590800"/>
          </a:xfrm>
        </p:spPr>
        <p:txBody>
          <a:bodyPr/>
          <a:lstStyle/>
          <a:p>
            <a:pPr algn="ctr"/>
            <a:r>
              <a:rPr lang="fr-CA" sz="2800" dirty="0" err="1" smtClean="0"/>
              <a:t>September</a:t>
            </a:r>
            <a:r>
              <a:rPr lang="fr-CA" sz="2800" dirty="0" smtClean="0"/>
              <a:t> </a:t>
            </a:r>
            <a:r>
              <a:rPr lang="fr-CA" sz="2800" dirty="0" smtClean="0"/>
              <a:t>2018</a:t>
            </a:r>
            <a:br>
              <a:rPr lang="fr-CA" sz="2800" dirty="0" smtClean="0"/>
            </a:br>
            <a:r>
              <a:rPr lang="fr-CA" sz="2800" dirty="0"/>
              <a:t/>
            </a:r>
            <a:br>
              <a:rPr lang="fr-CA" sz="2800" dirty="0"/>
            </a:br>
            <a:r>
              <a:rPr lang="fr-CA" sz="2800" dirty="0" err="1" smtClean="0"/>
              <a:t>FPInnovations</a:t>
            </a:r>
            <a:r>
              <a:rPr lang="fr-CA" sz="2800" dirty="0" smtClean="0"/>
              <a:t> </a:t>
            </a:r>
            <a:r>
              <a:rPr lang="fr-CA" sz="2800" dirty="0" err="1" smtClean="0"/>
              <a:t>Overview</a:t>
            </a:r>
            <a:r>
              <a:rPr lang="fr-CA" sz="2800" dirty="0" smtClean="0"/>
              <a:t/>
            </a:r>
            <a:br>
              <a:rPr lang="fr-CA" sz="2800" dirty="0" smtClean="0"/>
            </a:br>
            <a:r>
              <a:rPr lang="fr-CA" sz="2800" dirty="0"/>
              <a:t/>
            </a:r>
            <a:br>
              <a:rPr lang="fr-CA" sz="2800" dirty="0"/>
            </a:br>
            <a:r>
              <a:rPr lang="fr-CA" sz="2800" dirty="0" smtClean="0"/>
              <a:t>Forest Operations/Fibre </a:t>
            </a:r>
            <a:r>
              <a:rPr lang="en-US" sz="2800" dirty="0" smtClean="0"/>
              <a:t>Supply</a:t>
            </a:r>
            <a:r>
              <a:rPr lang="fr-CA" sz="2800" dirty="0" smtClean="0"/>
              <a:t> – Ontario Team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49059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Contractor Business Skills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90600"/>
            <a:ext cx="4621088" cy="5486400"/>
          </a:xfrm>
        </p:spPr>
        <p:txBody>
          <a:bodyPr/>
          <a:lstStyle/>
          <a:p>
            <a:r>
              <a:rPr lang="en-US" sz="2400" dirty="0" smtClean="0"/>
              <a:t>One day classroom session (five to seven hours).</a:t>
            </a:r>
          </a:p>
          <a:p>
            <a:r>
              <a:rPr lang="en-US" sz="2400" dirty="0" smtClean="0"/>
              <a:t>Facilitated, interactive, investigation of key skill sets required to run a successful modern day logging operation.</a:t>
            </a:r>
          </a:p>
          <a:p>
            <a:r>
              <a:rPr lang="en-US" sz="2400" dirty="0" smtClean="0"/>
              <a:t>Led by Peter Hamilton (former contractor and </a:t>
            </a:r>
            <a:r>
              <a:rPr lang="en-US" sz="2400" dirty="0" err="1" smtClean="0"/>
              <a:t>FPInnovation’s</a:t>
            </a:r>
            <a:r>
              <a:rPr lang="en-US" sz="2400" dirty="0" smtClean="0"/>
              <a:t> Senior Scientist) and / or myself.</a:t>
            </a:r>
          </a:p>
          <a:p>
            <a:r>
              <a:rPr lang="en-US" sz="2400" dirty="0" smtClean="0"/>
              <a:t>Sessions are typically limited to 15 people.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318631-5C24-4821-B8D4-FEB4A0C6167F}" type="slidenum">
              <a:rPr lang="en-CA" smtClean="0"/>
              <a:pPr/>
              <a:t>10</a:t>
            </a:fld>
            <a:endParaRPr lang="en-C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495800" cy="241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876800" y="4419600"/>
            <a:ext cx="3886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Contractor Business Skills Workshop – Domtar Dryden 2015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7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24" y="-228600"/>
            <a:ext cx="8784976" cy="1143000"/>
          </a:xfrm>
        </p:spPr>
        <p:txBody>
          <a:bodyPr/>
          <a:lstStyle/>
          <a:p>
            <a:pPr algn="ctr"/>
            <a:r>
              <a:rPr lang="en-US" dirty="0" smtClean="0"/>
              <a:t>Forest Roads Grader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33400"/>
            <a:ext cx="5230688" cy="5943600"/>
          </a:xfrm>
        </p:spPr>
        <p:txBody>
          <a:bodyPr/>
          <a:lstStyle/>
          <a:p>
            <a:r>
              <a:rPr lang="en-US" sz="3600" dirty="0" smtClean="0"/>
              <a:t>We offer a one and a half day workshop.</a:t>
            </a:r>
          </a:p>
          <a:p>
            <a:pPr lvl="1"/>
            <a:r>
              <a:rPr lang="en-US" sz="3600" dirty="0" smtClean="0"/>
              <a:t>Two half days in the classroom (or one full day).</a:t>
            </a:r>
          </a:p>
          <a:p>
            <a:pPr lvl="1"/>
            <a:r>
              <a:rPr lang="en-US" sz="3600" dirty="0" smtClean="0"/>
              <a:t>One half day in the field.</a:t>
            </a:r>
          </a:p>
          <a:p>
            <a:r>
              <a:rPr lang="en-US" sz="3600" dirty="0" smtClean="0"/>
              <a:t>Limited to 15 people per session.</a:t>
            </a:r>
          </a:p>
          <a:p>
            <a:r>
              <a:rPr lang="en-US" sz="3600" dirty="0" smtClean="0"/>
              <a:t>Delivered by myself.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318631-5C24-4821-B8D4-FEB4A0C6167F}" type="slidenum">
              <a:rPr lang="en-CA" smtClean="0"/>
              <a:pPr/>
              <a:t>11</a:t>
            </a:fld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3313112" cy="285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468" y="4648200"/>
            <a:ext cx="380933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51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76200"/>
            <a:ext cx="8784976" cy="1143000"/>
          </a:xfrm>
        </p:spPr>
        <p:txBody>
          <a:bodyPr/>
          <a:lstStyle/>
          <a:p>
            <a:pPr algn="ctr"/>
            <a:r>
              <a:rPr lang="en-US" sz="3200" dirty="0" smtClean="0"/>
              <a:t>Forest Operations Contractor Diagnostic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9512" y="762000"/>
            <a:ext cx="4697288" cy="5715000"/>
          </a:xfrm>
        </p:spPr>
        <p:txBody>
          <a:bodyPr/>
          <a:lstStyle/>
          <a:p>
            <a:pPr lvl="1"/>
            <a:r>
              <a:rPr lang="en-US" sz="2700" dirty="0" smtClean="0"/>
              <a:t>Completed by senior </a:t>
            </a:r>
            <a:r>
              <a:rPr lang="en-US" sz="2700" dirty="0" err="1" smtClean="0"/>
              <a:t>FPInnovations</a:t>
            </a:r>
            <a:r>
              <a:rPr lang="en-US" sz="2700" dirty="0" smtClean="0"/>
              <a:t> staff (Peter Hamilton –</a:t>
            </a:r>
            <a:r>
              <a:rPr lang="en-US" sz="2700" dirty="0" err="1" smtClean="0"/>
              <a:t>FPInnovations</a:t>
            </a:r>
            <a:r>
              <a:rPr lang="en-US" sz="2700" dirty="0" smtClean="0"/>
              <a:t> Senior Scientist / former contractor) and myself.</a:t>
            </a:r>
          </a:p>
          <a:p>
            <a:pPr lvl="1"/>
            <a:r>
              <a:rPr lang="en-US" sz="2700" dirty="0" smtClean="0"/>
              <a:t>Very unique and highly valuable initiative for contractors and companies.  </a:t>
            </a:r>
          </a:p>
          <a:p>
            <a:pPr lvl="1"/>
            <a:r>
              <a:rPr lang="en-US" sz="2700" dirty="0" smtClean="0"/>
              <a:t>Eight key business / operational criteria are evaluated.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318631-5C24-4821-B8D4-FEB4A0C6167F}" type="slidenum">
              <a:rPr lang="en-CA" smtClean="0"/>
              <a:pPr/>
              <a:t>12</a:t>
            </a:fld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95608"/>
            <a:ext cx="3352800" cy="301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324600" y="4724400"/>
            <a:ext cx="16002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Logging Contractor</a:t>
            </a:r>
            <a:endParaRPr lang="en-CA" sz="1400" b="1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162800" y="4343400"/>
            <a:ext cx="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91200"/>
            <a:ext cx="30163" cy="384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7690456" y="4572000"/>
            <a:ext cx="310544" cy="2705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172200" y="4610100"/>
            <a:ext cx="381000" cy="266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867400" y="52578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248400" y="5689600"/>
            <a:ext cx="304800" cy="268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96200" y="5638800"/>
            <a:ext cx="3810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0"/>
            <a:ext cx="990600" cy="46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378719"/>
            <a:ext cx="1076325" cy="34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29200"/>
            <a:ext cx="876300" cy="44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19846"/>
            <a:ext cx="1104900" cy="25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6175375"/>
            <a:ext cx="991368" cy="47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867400"/>
            <a:ext cx="1016000" cy="31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05400"/>
            <a:ext cx="10599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97064"/>
            <a:ext cx="1193800" cy="27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/>
          <p:cNvCxnSpPr/>
          <p:nvPr/>
        </p:nvCxnSpPr>
        <p:spPr>
          <a:xfrm flipV="1">
            <a:off x="7924800" y="5257800"/>
            <a:ext cx="304800" cy="6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1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24" y="152400"/>
            <a:ext cx="8784976" cy="533400"/>
          </a:xfrm>
        </p:spPr>
        <p:txBody>
          <a:bodyPr/>
          <a:lstStyle/>
          <a:p>
            <a:pPr algn="ctr"/>
            <a:r>
              <a:rPr lang="en-US" sz="3200" dirty="0" smtClean="0"/>
              <a:t>Erosion and Sediment Control Workshop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09600"/>
            <a:ext cx="5002088" cy="6019800"/>
          </a:xfrm>
        </p:spPr>
        <p:txBody>
          <a:bodyPr/>
          <a:lstStyle/>
          <a:p>
            <a:r>
              <a:rPr lang="en-US" sz="2800" dirty="0" smtClean="0"/>
              <a:t>This approximate half </a:t>
            </a:r>
            <a:r>
              <a:rPr lang="en-US" sz="2800" dirty="0"/>
              <a:t>day workshop can be delivered:</a:t>
            </a:r>
          </a:p>
          <a:p>
            <a:pPr lvl="1"/>
            <a:r>
              <a:rPr lang="en-US" dirty="0"/>
              <a:t>In the classroom </a:t>
            </a:r>
            <a:r>
              <a:rPr lang="en-US" dirty="0" smtClean="0"/>
              <a:t>only (can be a large class).</a:t>
            </a:r>
            <a:endParaRPr lang="en-US" dirty="0"/>
          </a:p>
          <a:p>
            <a:pPr lvl="1"/>
            <a:r>
              <a:rPr lang="en-US" dirty="0" smtClean="0"/>
              <a:t>Combination in </a:t>
            </a:r>
            <a:r>
              <a:rPr lang="en-US" dirty="0"/>
              <a:t>the classroom and in </a:t>
            </a:r>
            <a:r>
              <a:rPr lang="en-US" dirty="0" smtClean="0"/>
              <a:t>field (prefer small class).</a:t>
            </a:r>
            <a:endParaRPr lang="en-US" dirty="0"/>
          </a:p>
          <a:p>
            <a:pPr lvl="1"/>
            <a:r>
              <a:rPr lang="en-US" dirty="0"/>
              <a:t>In the field </a:t>
            </a:r>
            <a:r>
              <a:rPr lang="en-US" dirty="0" smtClean="0"/>
              <a:t>only (prefer small class).</a:t>
            </a:r>
          </a:p>
          <a:p>
            <a:r>
              <a:rPr lang="en-US" sz="2800" dirty="0" smtClean="0"/>
              <a:t>Delivered by </a:t>
            </a:r>
            <a:r>
              <a:rPr lang="en-US" sz="2800" dirty="0" err="1" smtClean="0"/>
              <a:t>FPInnovations</a:t>
            </a:r>
            <a:r>
              <a:rPr lang="en-US" sz="2800" dirty="0" smtClean="0"/>
              <a:t> staff (Mark Partington - Roads Scientist and/or myself).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318631-5C24-4821-B8D4-FEB4A0C6167F}" type="slidenum">
              <a:rPr lang="en-CA" smtClean="0"/>
              <a:pPr/>
              <a:t>13</a:t>
            </a:fld>
            <a:endParaRPr lang="en-C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676" y="990600"/>
            <a:ext cx="3789200" cy="147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89472"/>
            <a:ext cx="3886200" cy="283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114924" y="2514600"/>
            <a:ext cx="3790952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Erosion and Sediment Control Workshop in Thunder Bay – Resolute 2016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7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84976" cy="5486400"/>
          </a:xfrm>
        </p:spPr>
        <p:txBody>
          <a:bodyPr/>
          <a:lstStyle/>
          <a:p>
            <a:r>
              <a:rPr lang="en-US" sz="2800" dirty="0" smtClean="0"/>
              <a:t>Introductory Indigenous Forest Operations Business Skills Workshop.</a:t>
            </a:r>
          </a:p>
          <a:p>
            <a:r>
              <a:rPr lang="en-US" sz="2800" dirty="0" smtClean="0"/>
              <a:t>Bridge inspection workshops. </a:t>
            </a:r>
          </a:p>
          <a:p>
            <a:r>
              <a:rPr lang="en-US" sz="2800" dirty="0" smtClean="0"/>
              <a:t>Road construction workshops.</a:t>
            </a:r>
          </a:p>
          <a:p>
            <a:r>
              <a:rPr lang="en-US" sz="2800" dirty="0" smtClean="0"/>
              <a:t>Business coaching.</a:t>
            </a:r>
          </a:p>
          <a:p>
            <a:r>
              <a:rPr lang="en-US" sz="2800" dirty="0" smtClean="0"/>
              <a:t>Business analysis.</a:t>
            </a:r>
          </a:p>
          <a:p>
            <a:r>
              <a:rPr lang="en-US" sz="2800" dirty="0" smtClean="0"/>
              <a:t>Machine productivity and utilization data collection coaching.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318631-5C24-4821-B8D4-FEB4A0C6167F}" type="slidenum">
              <a:rPr lang="en-CA" smtClean="0">
                <a:solidFill>
                  <a:srgbClr val="2C2C2C">
                    <a:lumMod val="75000"/>
                  </a:srgbClr>
                </a:solidFill>
              </a:rPr>
              <a:pPr/>
              <a:t>14</a:t>
            </a:fld>
            <a:endParaRPr lang="en-CA" dirty="0">
              <a:solidFill>
                <a:srgbClr val="2C2C2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8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24" y="-76200"/>
            <a:ext cx="8784976" cy="1143000"/>
          </a:xfrm>
        </p:spPr>
        <p:txBody>
          <a:bodyPr/>
          <a:lstStyle/>
          <a:p>
            <a:pPr algn="ctr"/>
            <a:r>
              <a:rPr lang="en-US" sz="2800" dirty="0" smtClean="0"/>
              <a:t>Examples of </a:t>
            </a:r>
            <a:r>
              <a:rPr lang="en-US" sz="2800" dirty="0" err="1" smtClean="0"/>
              <a:t>FPInnovations</a:t>
            </a:r>
            <a:r>
              <a:rPr lang="en-US" sz="2800" dirty="0" smtClean="0"/>
              <a:t> Projects in Northwestern Ontario 2015 - 2018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90600"/>
            <a:ext cx="8784976" cy="5867400"/>
          </a:xfrm>
        </p:spPr>
        <p:txBody>
          <a:bodyPr/>
          <a:lstStyle/>
          <a:p>
            <a:r>
              <a:rPr lang="en-US" sz="2200" dirty="0" smtClean="0"/>
              <a:t>Bridge Inspection Workshops (Kenora, Thunder Bay, Gravenhurst, Sudbury, Timmins, Wawa).</a:t>
            </a:r>
          </a:p>
          <a:p>
            <a:r>
              <a:rPr lang="en-US" sz="2200" dirty="0" smtClean="0"/>
              <a:t>Forest Roads Grader Workshops (Marathon, </a:t>
            </a:r>
            <a:r>
              <a:rPr lang="en-US" sz="2200" dirty="0" err="1" smtClean="0"/>
              <a:t>Upsala</a:t>
            </a:r>
            <a:r>
              <a:rPr lang="en-US" sz="2200" dirty="0" smtClean="0"/>
              <a:t>, Atikokan, Ear Falls - municipal employees included, </a:t>
            </a:r>
            <a:r>
              <a:rPr lang="en-US" sz="2200" dirty="0" err="1" smtClean="0"/>
              <a:t>Whitesand</a:t>
            </a:r>
            <a:r>
              <a:rPr lang="en-US" sz="2200" dirty="0" smtClean="0"/>
              <a:t> First Nation, Dryden, Kenora).</a:t>
            </a:r>
          </a:p>
          <a:p>
            <a:r>
              <a:rPr lang="en-US" sz="2200" dirty="0" smtClean="0"/>
              <a:t>Operational Block Planning Workshop (Kenora).</a:t>
            </a:r>
          </a:p>
          <a:p>
            <a:r>
              <a:rPr lang="en-US" sz="2200" dirty="0" smtClean="0"/>
              <a:t>Roads workshop (Thunder Bay, Timmins).</a:t>
            </a:r>
          </a:p>
          <a:p>
            <a:r>
              <a:rPr lang="en-US" sz="2200" dirty="0" smtClean="0"/>
              <a:t>Contractor Diagnostics (</a:t>
            </a:r>
            <a:r>
              <a:rPr lang="en-US" sz="2200" dirty="0" err="1" smtClean="0"/>
              <a:t>Upsala</a:t>
            </a:r>
            <a:r>
              <a:rPr lang="en-US" sz="2200" dirty="0" smtClean="0"/>
              <a:t>, Thunder Bay, Marathon, Kenora, Dryden, Red Lake, Sioux Lookout x2, </a:t>
            </a:r>
            <a:r>
              <a:rPr lang="en-US" sz="2200" dirty="0" err="1" smtClean="0"/>
              <a:t>Magnetawan</a:t>
            </a:r>
            <a:r>
              <a:rPr lang="en-US" sz="2200" dirty="0" smtClean="0"/>
              <a:t>).</a:t>
            </a:r>
          </a:p>
          <a:p>
            <a:r>
              <a:rPr lang="en-US" sz="2200" dirty="0" smtClean="0"/>
              <a:t>Contractor Business Skills Workshops (Dryden, Kenora, Thunder Bay, </a:t>
            </a:r>
            <a:r>
              <a:rPr lang="en-US" sz="2200" dirty="0" err="1" smtClean="0"/>
              <a:t>Magnetawan</a:t>
            </a:r>
            <a:r>
              <a:rPr lang="en-US" sz="2200" dirty="0" smtClean="0"/>
              <a:t>).</a:t>
            </a:r>
          </a:p>
          <a:p>
            <a:r>
              <a:rPr lang="en-US" sz="2200" dirty="0" smtClean="0"/>
              <a:t>Erosion and sediment control workshops (Thunder Bay, Sioux Lookout, Ear Falls).</a:t>
            </a:r>
          </a:p>
          <a:p>
            <a:r>
              <a:rPr lang="en-US" sz="2200" dirty="0" smtClean="0"/>
              <a:t>Water crossing for field workers workshops (Thunder Bay, Atikokan).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318631-5C24-4821-B8D4-FEB4A0C6167F}" type="slidenum">
              <a:rPr lang="en-CA" smtClean="0">
                <a:solidFill>
                  <a:srgbClr val="2C2C2C">
                    <a:lumMod val="75000"/>
                  </a:srgbClr>
                </a:solidFill>
              </a:rPr>
              <a:pPr/>
              <a:t>15</a:t>
            </a:fld>
            <a:endParaRPr lang="en-CA" dirty="0">
              <a:solidFill>
                <a:srgbClr val="2C2C2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9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24" y="152400"/>
            <a:ext cx="8784976" cy="914400"/>
          </a:xfrm>
        </p:spPr>
        <p:txBody>
          <a:bodyPr/>
          <a:lstStyle/>
          <a:p>
            <a:pPr algn="ctr"/>
            <a:r>
              <a:rPr lang="en-US" sz="2800" dirty="0" smtClean="0"/>
              <a:t>Examples of </a:t>
            </a:r>
            <a:r>
              <a:rPr lang="en-US" sz="2800" dirty="0" err="1" smtClean="0"/>
              <a:t>FPInnovations</a:t>
            </a:r>
            <a:r>
              <a:rPr lang="en-US" sz="2800" dirty="0" smtClean="0"/>
              <a:t> Projects in Northwestern Ontario 2015 - 2018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84976" cy="5334000"/>
          </a:xfrm>
        </p:spPr>
        <p:txBody>
          <a:bodyPr/>
          <a:lstStyle/>
          <a:p>
            <a:r>
              <a:rPr lang="en-US" sz="2200" dirty="0" err="1" smtClean="0"/>
              <a:t>FPDat</a:t>
            </a:r>
            <a:r>
              <a:rPr lang="en-US" sz="2200" dirty="0" smtClean="0"/>
              <a:t> showcase project (Dryden, Sioux Lookout).</a:t>
            </a:r>
          </a:p>
          <a:p>
            <a:r>
              <a:rPr lang="en-US" sz="2200" dirty="0" err="1" smtClean="0"/>
              <a:t>Whitefeather</a:t>
            </a:r>
            <a:r>
              <a:rPr lang="en-US" sz="2200" dirty="0" smtClean="0"/>
              <a:t> sawmill study (</a:t>
            </a:r>
            <a:r>
              <a:rPr lang="en-US" sz="2200" dirty="0" err="1" smtClean="0"/>
              <a:t>Pikgangikum</a:t>
            </a:r>
            <a:r>
              <a:rPr lang="en-US" sz="2200" dirty="0" smtClean="0"/>
              <a:t> First Nation, Red Lake).</a:t>
            </a:r>
          </a:p>
          <a:p>
            <a:r>
              <a:rPr lang="en-US" sz="2200" dirty="0" smtClean="0"/>
              <a:t>Pic River First Nation/Marathon opportunities for use of under utilized timber.</a:t>
            </a:r>
          </a:p>
          <a:p>
            <a:r>
              <a:rPr lang="en-US" sz="2200" dirty="0" smtClean="0"/>
              <a:t>Combined Heat and Power (CHP) projects. </a:t>
            </a:r>
          </a:p>
          <a:p>
            <a:r>
              <a:rPr lang="en-US" sz="2200" dirty="0" smtClean="0"/>
              <a:t>Engineered Wood Bridge Workshops (Kenora, Thunder Bay).</a:t>
            </a:r>
          </a:p>
          <a:p>
            <a:r>
              <a:rPr lang="en-US" sz="2200" dirty="0" smtClean="0"/>
              <a:t>Community sawmill setup and </a:t>
            </a:r>
            <a:r>
              <a:rPr lang="en-US" sz="2200" dirty="0"/>
              <a:t>production </a:t>
            </a:r>
            <a:r>
              <a:rPr lang="en-US" sz="2200" dirty="0" smtClean="0"/>
              <a:t>training/coaching (</a:t>
            </a:r>
            <a:r>
              <a:rPr lang="en-US" sz="2200" dirty="0" err="1" smtClean="0"/>
              <a:t>Pikangikum,Lac</a:t>
            </a:r>
            <a:r>
              <a:rPr lang="en-US" sz="2200" dirty="0" smtClean="0"/>
              <a:t> </a:t>
            </a:r>
            <a:r>
              <a:rPr lang="en-US" sz="2200" dirty="0" err="1"/>
              <a:t>Seul</a:t>
            </a:r>
            <a:r>
              <a:rPr lang="en-US" sz="2200" dirty="0" smtClean="0"/>
              <a:t>).</a:t>
            </a:r>
          </a:p>
          <a:p>
            <a:r>
              <a:rPr lang="en-US" sz="2200" dirty="0" smtClean="0"/>
              <a:t>Log truck driver project.</a:t>
            </a:r>
          </a:p>
          <a:p>
            <a:r>
              <a:rPr lang="en-US" sz="2200" dirty="0" smtClean="0"/>
              <a:t>NOMA/FONOM project (capacity building for political leaders).</a:t>
            </a:r>
          </a:p>
          <a:p>
            <a:r>
              <a:rPr lang="en-US" sz="2200" dirty="0" smtClean="0"/>
              <a:t>Coaching on collecting and utilizing productivity and utilization data.</a:t>
            </a:r>
          </a:p>
          <a:p>
            <a:r>
              <a:rPr lang="en-US" sz="2200" dirty="0" smtClean="0"/>
              <a:t>Forest operations, log haul and </a:t>
            </a:r>
            <a:r>
              <a:rPr lang="en-US" sz="2200" dirty="0" err="1" smtClean="0"/>
              <a:t>silviculture</a:t>
            </a:r>
            <a:r>
              <a:rPr lang="en-US" sz="2200" dirty="0" smtClean="0"/>
              <a:t> business coaching.</a:t>
            </a:r>
          </a:p>
          <a:p>
            <a:r>
              <a:rPr lang="en-US" sz="2200" dirty="0" smtClean="0"/>
              <a:t>Plus many more!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318631-5C24-4821-B8D4-FEB4A0C6167F}" type="slidenum">
              <a:rPr lang="en-CA" smtClean="0">
                <a:solidFill>
                  <a:srgbClr val="2C2C2C">
                    <a:lumMod val="75000"/>
                  </a:srgbClr>
                </a:solidFill>
              </a:rPr>
              <a:pPr/>
              <a:t>16</a:t>
            </a:fld>
            <a:endParaRPr lang="en-CA" dirty="0">
              <a:solidFill>
                <a:srgbClr val="2C2C2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8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24" y="152400"/>
            <a:ext cx="8784976" cy="609600"/>
          </a:xfrm>
        </p:spPr>
        <p:txBody>
          <a:bodyPr/>
          <a:lstStyle/>
          <a:p>
            <a:r>
              <a:rPr lang="en-US" sz="2600" dirty="0" smtClean="0"/>
              <a:t>Upcoming Initiatives Fall/Winter (forest operations)</a:t>
            </a:r>
            <a:endParaRPr lang="en-CA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85800"/>
            <a:ext cx="8784976" cy="5943600"/>
          </a:xfrm>
        </p:spPr>
        <p:txBody>
          <a:bodyPr/>
          <a:lstStyle/>
          <a:p>
            <a:r>
              <a:rPr lang="en-US" sz="2200" dirty="0"/>
              <a:t>Introductory Indigenous Forest Operations Business Skills </a:t>
            </a:r>
            <a:r>
              <a:rPr lang="en-US" sz="2200" dirty="0" smtClean="0"/>
              <a:t>Workshop (pilot delivery).</a:t>
            </a:r>
          </a:p>
          <a:p>
            <a:r>
              <a:rPr lang="en-US" sz="2200" dirty="0" smtClean="0"/>
              <a:t>Business coaching projects</a:t>
            </a:r>
          </a:p>
          <a:p>
            <a:pPr lvl="1"/>
            <a:r>
              <a:rPr lang="en-US" sz="2200" dirty="0" smtClean="0"/>
              <a:t>Logging contractors</a:t>
            </a:r>
          </a:p>
          <a:p>
            <a:pPr lvl="1"/>
            <a:r>
              <a:rPr lang="en-US" sz="2200" dirty="0" smtClean="0"/>
              <a:t>Haul contractors</a:t>
            </a:r>
          </a:p>
          <a:p>
            <a:r>
              <a:rPr lang="en-US" sz="2200" dirty="0" smtClean="0"/>
              <a:t>Erosion and sediment control workshops</a:t>
            </a:r>
          </a:p>
          <a:p>
            <a:pPr lvl="1"/>
            <a:r>
              <a:rPr lang="en-US" sz="2200" dirty="0" smtClean="0"/>
              <a:t>Timmins </a:t>
            </a:r>
          </a:p>
          <a:p>
            <a:pPr lvl="1"/>
            <a:r>
              <a:rPr lang="en-US" sz="2200" dirty="0" smtClean="0"/>
              <a:t>Sudbury</a:t>
            </a:r>
          </a:p>
          <a:p>
            <a:pPr lvl="1"/>
            <a:r>
              <a:rPr lang="en-US" sz="2200" dirty="0" smtClean="0"/>
              <a:t>Kapuskasing</a:t>
            </a:r>
          </a:p>
          <a:p>
            <a:pPr lvl="1"/>
            <a:r>
              <a:rPr lang="en-US" sz="2200" dirty="0" smtClean="0"/>
              <a:t>Mattawa</a:t>
            </a:r>
          </a:p>
          <a:p>
            <a:pPr lvl="1"/>
            <a:r>
              <a:rPr lang="en-US" sz="2200" dirty="0" smtClean="0"/>
              <a:t>Dryden</a:t>
            </a:r>
          </a:p>
          <a:p>
            <a:pPr lvl="1"/>
            <a:r>
              <a:rPr lang="en-US" sz="2200" dirty="0" smtClean="0"/>
              <a:t>Kenora</a:t>
            </a:r>
          </a:p>
          <a:p>
            <a:r>
              <a:rPr lang="en-US" sz="2200" dirty="0" smtClean="0"/>
              <a:t>Operations Diagnostics</a:t>
            </a:r>
          </a:p>
          <a:p>
            <a:r>
              <a:rPr lang="en-US" sz="2200" dirty="0" err="1"/>
              <a:t>Kenora</a:t>
            </a:r>
            <a:r>
              <a:rPr lang="en-US" sz="2200" dirty="0"/>
              <a:t> SME Productivity Innovations and Tech Transfer Project</a:t>
            </a:r>
            <a:endParaRPr lang="en-US" sz="2200" dirty="0" smtClean="0"/>
          </a:p>
          <a:p>
            <a:r>
              <a:rPr lang="en-US" sz="2200" dirty="0" smtClean="0"/>
              <a:t>CWFC/FPI Events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318631-5C24-4821-B8D4-FEB4A0C6167F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135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352800" y="3505200"/>
            <a:ext cx="5257800" cy="516632"/>
          </a:xfrm>
        </p:spPr>
        <p:txBody>
          <a:bodyPr/>
          <a:lstStyle/>
          <a:p>
            <a:r>
              <a:rPr lang="fr-CA" sz="4400" dirty="0" err="1" smtClean="0"/>
              <a:t>Thank</a:t>
            </a:r>
            <a:r>
              <a:rPr lang="fr-CA" sz="4400" dirty="0" smtClean="0"/>
              <a:t> You!</a:t>
            </a:r>
            <a:br>
              <a:rPr lang="fr-CA" sz="4400" dirty="0" smtClean="0"/>
            </a:br>
            <a:endParaRPr lang="fr-CA" sz="44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3352800" y="3733800"/>
            <a:ext cx="5257800" cy="702568"/>
          </a:xfrm>
        </p:spPr>
        <p:txBody>
          <a:bodyPr/>
          <a:lstStyle/>
          <a:p>
            <a:r>
              <a:rPr lang="fr-CA" sz="2800" smtClean="0"/>
              <a:t>Dean Caron RPF </a:t>
            </a:r>
            <a:r>
              <a:rPr lang="fr-CA" sz="2800" smtClean="0">
                <a:hlinkClick r:id="rId3"/>
              </a:rPr>
              <a:t>dean.caron@fpinnovations.ca</a:t>
            </a:r>
            <a:endParaRPr lang="fr-CA" sz="2800" dirty="0" smtClean="0"/>
          </a:p>
          <a:p>
            <a:r>
              <a:rPr lang="fr-CA" sz="2000" dirty="0" smtClean="0"/>
              <a:t>807-548-3098 (O), 807-464-4462 (C) </a:t>
            </a:r>
          </a:p>
        </p:txBody>
      </p:sp>
    </p:spTree>
    <p:extLst>
      <p:ext uri="{BB962C8B-B14F-4D97-AF65-F5344CB8AC3E}">
        <p14:creationId xmlns:p14="http://schemas.microsoft.com/office/powerpoint/2010/main" val="212090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24" y="-76200"/>
            <a:ext cx="8784976" cy="685800"/>
          </a:xfrm>
        </p:spPr>
        <p:txBody>
          <a:bodyPr/>
          <a:lstStyle/>
          <a:p>
            <a:pPr algn="ctr"/>
            <a:r>
              <a:rPr lang="en-US" dirty="0" smtClean="0"/>
              <a:t>Dean Caron -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33400"/>
            <a:ext cx="8784976" cy="6096000"/>
          </a:xfrm>
        </p:spPr>
        <p:txBody>
          <a:bodyPr/>
          <a:lstStyle/>
          <a:p>
            <a:r>
              <a:rPr lang="en-US" sz="2300" dirty="0"/>
              <a:t>Born, raised and based in </a:t>
            </a:r>
            <a:r>
              <a:rPr lang="en-US" sz="2300" dirty="0" err="1"/>
              <a:t>Kenora</a:t>
            </a:r>
            <a:r>
              <a:rPr lang="en-US" sz="2300" dirty="0"/>
              <a:t> Ontario.</a:t>
            </a:r>
          </a:p>
          <a:p>
            <a:r>
              <a:rPr lang="en-US" sz="2300" dirty="0" err="1"/>
              <a:t>Honours</a:t>
            </a:r>
            <a:r>
              <a:rPr lang="en-US" sz="2300" dirty="0"/>
              <a:t> Bachelor of Science Forestry Degree and Forest Technician Diploma from Lakehead University.</a:t>
            </a:r>
          </a:p>
          <a:p>
            <a:r>
              <a:rPr lang="en-US" sz="2300" dirty="0" smtClean="0"/>
              <a:t>RPF Ontario.</a:t>
            </a:r>
            <a:endParaRPr lang="en-US" sz="2300" dirty="0"/>
          </a:p>
          <a:p>
            <a:r>
              <a:rPr lang="en-US" sz="2300" dirty="0"/>
              <a:t>Worked in BC (</a:t>
            </a:r>
            <a:r>
              <a:rPr lang="en-US" sz="2300" dirty="0" err="1"/>
              <a:t>Interfor</a:t>
            </a:r>
            <a:r>
              <a:rPr lang="en-US" sz="2300" dirty="0"/>
              <a:t> Tofino - Engineering), Alberta (Canfor Hines Creek - Planning) and Northwestern Ontario (Weyerhaeuser Ear Falls – Area Leader, Weyerhaeuser </a:t>
            </a:r>
            <a:r>
              <a:rPr lang="en-US" sz="2300" dirty="0" err="1"/>
              <a:t>Kenora</a:t>
            </a:r>
            <a:r>
              <a:rPr lang="en-US" sz="2300" dirty="0"/>
              <a:t> – Aboriginal Business Development Leader, Boise Cascade Canada (Resolute) Fort Frances/</a:t>
            </a:r>
            <a:r>
              <a:rPr lang="en-US" sz="2300" dirty="0" err="1"/>
              <a:t>Kenora</a:t>
            </a:r>
            <a:r>
              <a:rPr lang="en-US" sz="2300" dirty="0"/>
              <a:t> - Student).</a:t>
            </a:r>
          </a:p>
          <a:p>
            <a:pPr lvl="0">
              <a:buClr>
                <a:srgbClr val="ED6E00"/>
              </a:buClr>
            </a:pPr>
            <a:r>
              <a:rPr lang="en-US" sz="2300" dirty="0"/>
              <a:t>E</a:t>
            </a:r>
            <a:r>
              <a:rPr lang="en-US" sz="2300" dirty="0" smtClean="0"/>
              <a:t>ight </a:t>
            </a:r>
            <a:r>
              <a:rPr lang="en-US" sz="2300" dirty="0"/>
              <a:t>years with government (Ministry of Northern Development and Mines) doing economic development </a:t>
            </a:r>
            <a:r>
              <a:rPr lang="en-US" sz="2300" dirty="0" smtClean="0"/>
              <a:t>work (natural resources, First Nations and NOHFC evaluator).</a:t>
            </a:r>
          </a:p>
          <a:p>
            <a:r>
              <a:rPr lang="en-US" sz="2300" dirty="0" smtClean="0"/>
              <a:t>Nearly 30 </a:t>
            </a:r>
            <a:r>
              <a:rPr lang="en-US" sz="2300" dirty="0"/>
              <a:t>years in the forest industry (direct and indirect).</a:t>
            </a:r>
          </a:p>
          <a:p>
            <a:r>
              <a:rPr lang="en-US" sz="2300" dirty="0" smtClean="0"/>
              <a:t>Been </a:t>
            </a:r>
            <a:r>
              <a:rPr lang="en-US" sz="2300" dirty="0"/>
              <a:t>with </a:t>
            </a:r>
            <a:r>
              <a:rPr lang="en-US" sz="2300" dirty="0" err="1"/>
              <a:t>FPInnovations</a:t>
            </a:r>
            <a:r>
              <a:rPr lang="en-US" sz="2300" dirty="0"/>
              <a:t> since April of 2015 (Industry Advisor – Forest Operations/</a:t>
            </a:r>
            <a:r>
              <a:rPr lang="en-US" sz="2300" dirty="0" err="1"/>
              <a:t>Fibre</a:t>
            </a:r>
            <a:r>
              <a:rPr lang="en-US" sz="2300" dirty="0"/>
              <a:t> Supply).</a:t>
            </a:r>
          </a:p>
          <a:p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318631-5C24-4821-B8D4-FEB4A0C6167F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28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FPInnovations</a:t>
            </a:r>
            <a:r>
              <a:rPr lang="en-US" dirty="0" smtClean="0"/>
              <a:t> Created April 2007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318631-5C24-4821-B8D4-FEB4A0C6167F}" type="slidenum">
              <a:rPr lang="en-CA" smtClean="0"/>
              <a:pPr/>
              <a:t>3</a:t>
            </a:fld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1905000" cy="218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38299"/>
            <a:ext cx="2133600" cy="167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47824"/>
            <a:ext cx="2603309" cy="155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638300"/>
            <a:ext cx="2104144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25950"/>
            <a:ext cx="418147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397000" y="4043362"/>
            <a:ext cx="990600" cy="7651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00400" y="3505200"/>
            <a:ext cx="762000" cy="130333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181600" y="3317198"/>
            <a:ext cx="539654" cy="133100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934201" y="3886200"/>
            <a:ext cx="990599" cy="838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52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FPInnovations, a global innovation </a:t>
            </a:r>
            <a:r>
              <a:rPr lang="fr-CA" dirty="0" err="1" smtClean="0"/>
              <a:t>organization</a:t>
            </a:r>
            <a:endParaRPr lang="en-US" noProof="1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79512" y="1524000"/>
            <a:ext cx="8784976" cy="4724400"/>
          </a:xfrm>
        </p:spPr>
        <p:txBody>
          <a:bodyPr/>
          <a:lstStyle/>
          <a:p>
            <a:r>
              <a:rPr lang="en-US" sz="2000" u="sng" dirty="0" smtClean="0"/>
              <a:t>Not-for-profit</a:t>
            </a:r>
            <a:r>
              <a:rPr lang="en-US" sz="2000" dirty="0" smtClean="0"/>
              <a:t> </a:t>
            </a:r>
            <a:r>
              <a:rPr lang="en-US" sz="2000" dirty="0"/>
              <a:t>world leader specialized in the creation of scientific solutions in support of the Canadian forest sector’s global </a:t>
            </a:r>
            <a:r>
              <a:rPr lang="en-US" sz="2000" dirty="0" smtClean="0"/>
              <a:t>competitiveness.</a:t>
            </a:r>
            <a:r>
              <a:rPr lang="fr-CA" sz="2000" dirty="0" smtClean="0">
                <a:latin typeface="+mj-lt"/>
              </a:rPr>
              <a:t> </a:t>
            </a:r>
            <a:endParaRPr lang="en-US" sz="2000" dirty="0">
              <a:latin typeface="+mj-lt"/>
            </a:endParaRPr>
          </a:p>
          <a:p>
            <a:r>
              <a:rPr lang="en-CA" sz="2000" dirty="0" smtClean="0">
                <a:latin typeface="+mj-lt"/>
              </a:rPr>
              <a:t>Unique forest R&amp;D centre offering full value chain solutions, from forest management to consumer products.</a:t>
            </a:r>
          </a:p>
          <a:p>
            <a:r>
              <a:rPr lang="en-CA" sz="2000" dirty="0" smtClean="0">
                <a:latin typeface="+mj-lt"/>
              </a:rPr>
              <a:t>More than </a:t>
            </a:r>
            <a:r>
              <a:rPr lang="en-CA" sz="2000" u="sng" dirty="0">
                <a:latin typeface="+mj-lt"/>
              </a:rPr>
              <a:t>4</a:t>
            </a:r>
            <a:r>
              <a:rPr lang="en-CA" sz="2000" u="sng" dirty="0" smtClean="0">
                <a:latin typeface="+mj-lt"/>
              </a:rPr>
              <a:t>00</a:t>
            </a:r>
            <a:r>
              <a:rPr lang="en-CA" sz="2000" dirty="0" smtClean="0">
                <a:latin typeface="+mj-lt"/>
              </a:rPr>
              <a:t> </a:t>
            </a:r>
            <a:r>
              <a:rPr lang="en-CA" sz="2000" u="sng" dirty="0" smtClean="0">
                <a:latin typeface="+mj-lt"/>
              </a:rPr>
              <a:t>dedicated employees</a:t>
            </a:r>
            <a:r>
              <a:rPr lang="en-CA" sz="2000" dirty="0" smtClean="0">
                <a:latin typeface="+mj-lt"/>
              </a:rPr>
              <a:t> of which </a:t>
            </a:r>
            <a:r>
              <a:rPr lang="en-CA" sz="2000" u="sng" dirty="0" smtClean="0">
                <a:latin typeface="+mj-lt"/>
              </a:rPr>
              <a:t>200 are scientists/researchers.</a:t>
            </a:r>
          </a:p>
          <a:p>
            <a:r>
              <a:rPr lang="en-CA" sz="2000" u="sng" dirty="0" smtClean="0">
                <a:latin typeface="+mj-lt"/>
              </a:rPr>
              <a:t>World-class R&amp;D facilities, pilot plants</a:t>
            </a:r>
            <a:r>
              <a:rPr lang="en-CA" sz="2000" dirty="0" smtClean="0">
                <a:latin typeface="+mj-lt"/>
              </a:rPr>
              <a:t> and satellite offices from coast-to-coast.</a:t>
            </a:r>
          </a:p>
          <a:p>
            <a:r>
              <a:rPr lang="en-CA" sz="2000" dirty="0" smtClean="0">
                <a:latin typeface="+mj-lt"/>
              </a:rPr>
              <a:t>Annual operating budget of approximately </a:t>
            </a:r>
            <a:r>
              <a:rPr lang="en-CA" sz="2000" u="sng" dirty="0" smtClean="0">
                <a:latin typeface="+mj-lt"/>
              </a:rPr>
              <a:t>$78 million.</a:t>
            </a:r>
          </a:p>
          <a:p>
            <a:r>
              <a:rPr lang="en-CA" sz="2000" dirty="0" smtClean="0">
                <a:latin typeface="+mj-lt"/>
              </a:rPr>
              <a:t>Membership of approximately 210 throughout Canada, including </a:t>
            </a:r>
            <a:r>
              <a:rPr lang="en-CA" sz="2000" u="sng" dirty="0" smtClean="0">
                <a:latin typeface="+mj-lt"/>
              </a:rPr>
              <a:t>industrial and government members (including OMNRF).</a:t>
            </a:r>
          </a:p>
          <a:p>
            <a:r>
              <a:rPr lang="en-CA" sz="2000" dirty="0" smtClean="0">
                <a:latin typeface="+mj-lt"/>
              </a:rPr>
              <a:t>Many </a:t>
            </a:r>
            <a:r>
              <a:rPr lang="en-CA" sz="2000" u="sng" dirty="0" smtClean="0">
                <a:latin typeface="+mj-lt"/>
              </a:rPr>
              <a:t>partnerships with colleges, universities</a:t>
            </a:r>
            <a:r>
              <a:rPr lang="en-CA" sz="2000" dirty="0" smtClean="0">
                <a:latin typeface="+mj-lt"/>
              </a:rPr>
              <a:t> and other institutions in Canada and abroad.</a:t>
            </a:r>
            <a:endParaRPr lang="en-CA" sz="2000" dirty="0">
              <a:latin typeface="+mj-lt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402AF4-090D-4F42-9C41-ECE510ADCD35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58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worldatlas.com/webimage/countrys/namerica/province/outline/on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43" y="2179753"/>
            <a:ext cx="2836545" cy="3115310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21" y="152400"/>
            <a:ext cx="4248472" cy="1656184"/>
          </a:xfrm>
        </p:spPr>
        <p:txBody>
          <a:bodyPr/>
          <a:lstStyle/>
          <a:p>
            <a:r>
              <a:rPr lang="en-US" cap="small" dirty="0" smtClean="0"/>
              <a:t>FPInnovations</a:t>
            </a:r>
            <a:br>
              <a:rPr lang="en-US" cap="small" dirty="0" smtClean="0"/>
            </a:br>
            <a:r>
              <a:rPr lang="en-US" dirty="0" smtClean="0"/>
              <a:t>Ontario Team </a:t>
            </a:r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idx="1"/>
          </p:nvPr>
        </p:nvSpPr>
        <p:spPr>
          <a:xfrm>
            <a:off x="4751512" y="185613"/>
            <a:ext cx="4392488" cy="638050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CA" sz="1200" b="1" dirty="0" smtClean="0">
                <a:solidFill>
                  <a:schemeClr val="tx2"/>
                </a:solidFill>
              </a:rPr>
              <a:t>FPInnovations</a:t>
            </a:r>
            <a:r>
              <a:rPr lang="en-CA" sz="1200" dirty="0">
                <a:solidFill>
                  <a:schemeClr val="tx2"/>
                </a:solidFill>
              </a:rPr>
              <a:t> </a:t>
            </a:r>
            <a:r>
              <a:rPr lang="en-CA" sz="1200" dirty="0" smtClean="0">
                <a:solidFill>
                  <a:schemeClr val="tx2"/>
                </a:solidFill>
              </a:rPr>
              <a:t>supports the Canadian forest products sector through applied research, </a:t>
            </a:r>
            <a:r>
              <a:rPr lang="en-US" sz="1200" dirty="0" smtClean="0">
                <a:solidFill>
                  <a:schemeClr val="tx2"/>
                </a:solidFill>
              </a:rPr>
              <a:t>new technology, continuous improvement, and business intelligence - in forest operations, wood products, pulp &amp; paper, and bio-products industries. A private not-for-profit funded through industry and government memberships, FPInnovations delivers industry-directed R&amp;D to its members through its laboratories and 500+ employees. 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chemeClr val="tx2"/>
                </a:solidFill>
              </a:rPr>
              <a:t>In</a:t>
            </a:r>
            <a:r>
              <a:rPr lang="en-US" sz="1200" b="1" dirty="0">
                <a:solidFill>
                  <a:schemeClr val="tx2"/>
                </a:solidFill>
              </a:rPr>
              <a:t> Ontario</a:t>
            </a:r>
            <a:r>
              <a:rPr lang="en-US" sz="1200" dirty="0">
                <a:solidFill>
                  <a:schemeClr val="tx2"/>
                </a:solidFill>
              </a:rPr>
              <a:t>, FPInnovations has a </a:t>
            </a:r>
            <a:r>
              <a:rPr lang="en-CA" sz="1200" dirty="0">
                <a:solidFill>
                  <a:schemeClr val="tx2"/>
                </a:solidFill>
              </a:rPr>
              <a:t>strategic partnership with </a:t>
            </a:r>
            <a:r>
              <a:rPr lang="en-CA" sz="1200" b="1" dirty="0" smtClean="0">
                <a:solidFill>
                  <a:schemeClr val="tx2"/>
                </a:solidFill>
              </a:rPr>
              <a:t>provincial</a:t>
            </a:r>
            <a:r>
              <a:rPr lang="en-CA" sz="1200" dirty="0" smtClean="0">
                <a:solidFill>
                  <a:schemeClr val="tx2"/>
                </a:solidFill>
              </a:rPr>
              <a:t> </a:t>
            </a:r>
            <a:r>
              <a:rPr lang="en-CA" sz="1200" dirty="0">
                <a:solidFill>
                  <a:schemeClr val="tx2"/>
                </a:solidFill>
              </a:rPr>
              <a:t>and </a:t>
            </a:r>
            <a:r>
              <a:rPr lang="en-CA" sz="1200" b="1" dirty="0">
                <a:solidFill>
                  <a:schemeClr val="tx2"/>
                </a:solidFill>
              </a:rPr>
              <a:t>federal</a:t>
            </a:r>
            <a:r>
              <a:rPr lang="en-CA" sz="1200" dirty="0">
                <a:solidFill>
                  <a:schemeClr val="tx2"/>
                </a:solidFill>
              </a:rPr>
              <a:t> funders </a:t>
            </a:r>
            <a:r>
              <a:rPr lang="en-CA" sz="1200" dirty="0" smtClean="0">
                <a:solidFill>
                  <a:schemeClr val="tx2"/>
                </a:solidFill>
              </a:rPr>
              <a:t>to help </a:t>
            </a:r>
            <a:r>
              <a:rPr lang="en-CA" sz="1200" dirty="0">
                <a:solidFill>
                  <a:schemeClr val="tx2"/>
                </a:solidFill>
              </a:rPr>
              <a:t>create and stimulate economic development opportunities in </a:t>
            </a:r>
            <a:r>
              <a:rPr lang="en-CA" sz="1200" dirty="0" smtClean="0">
                <a:solidFill>
                  <a:schemeClr val="tx2"/>
                </a:solidFill>
              </a:rPr>
              <a:t>forestry, milling, manufacturing, engineered wood products, </a:t>
            </a:r>
            <a:r>
              <a:rPr lang="en-CA" sz="1200" dirty="0">
                <a:solidFill>
                  <a:schemeClr val="tx2"/>
                </a:solidFill>
              </a:rPr>
              <a:t>and </a:t>
            </a:r>
            <a:r>
              <a:rPr lang="en-CA" sz="1200" dirty="0" smtClean="0">
                <a:solidFill>
                  <a:schemeClr val="tx2"/>
                </a:solidFill>
              </a:rPr>
              <a:t>consumer wood products - </a:t>
            </a:r>
            <a:r>
              <a:rPr lang="en-CA" sz="1200" dirty="0">
                <a:solidFill>
                  <a:schemeClr val="tx2"/>
                </a:solidFill>
              </a:rPr>
              <a:t>through the implementation of </a:t>
            </a:r>
            <a:r>
              <a:rPr lang="en-CA" sz="1200" dirty="0" smtClean="0">
                <a:solidFill>
                  <a:schemeClr val="tx2"/>
                </a:solidFill>
              </a:rPr>
              <a:t>science, technology, business intelligence and market analysis for small and medium enterprises (SME’s).</a:t>
            </a:r>
            <a:r>
              <a:rPr lang="en-CA" sz="1200" b="1" dirty="0">
                <a:solidFill>
                  <a:schemeClr val="tx2"/>
                </a:solidFill>
              </a:rPr>
              <a:t> </a:t>
            </a:r>
            <a:endParaRPr lang="en-CA" sz="12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1200" b="1" u="sng" dirty="0">
                <a:solidFill>
                  <a:schemeClr val="tx2"/>
                </a:solidFill>
              </a:rPr>
              <a:t>Technical support </a:t>
            </a:r>
            <a:r>
              <a:rPr lang="en-CA" sz="1200" b="1" u="sng" dirty="0" smtClean="0">
                <a:solidFill>
                  <a:schemeClr val="tx2"/>
                </a:solidFill>
              </a:rPr>
              <a:t>from </a:t>
            </a:r>
            <a:r>
              <a:rPr lang="en-CA" sz="1200" b="1" u="sng" dirty="0">
                <a:solidFill>
                  <a:schemeClr val="tx2"/>
                </a:solidFill>
              </a:rPr>
              <a:t>FPInnovations Ontario Team:</a:t>
            </a:r>
            <a:endParaRPr lang="en-US" sz="1200" u="sng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CA" sz="1200" b="1" dirty="0" smtClean="0">
                <a:solidFill>
                  <a:schemeClr val="tx2"/>
                </a:solidFill>
              </a:rPr>
              <a:t>Level I: Technical Enquiries</a:t>
            </a:r>
            <a:r>
              <a:rPr lang="en-CA" sz="1200" dirty="0" smtClean="0">
                <a:solidFill>
                  <a:schemeClr val="tx2"/>
                </a:solidFill>
              </a:rPr>
              <a:t> 	</a:t>
            </a:r>
            <a:br>
              <a:rPr lang="en-CA" sz="1200" dirty="0" smtClean="0">
                <a:solidFill>
                  <a:schemeClr val="tx2"/>
                </a:solidFill>
              </a:rPr>
            </a:br>
            <a:r>
              <a:rPr lang="en-CA" sz="1200" dirty="0" smtClean="0">
                <a:solidFill>
                  <a:schemeClr val="tx2"/>
                </a:solidFill>
              </a:rPr>
              <a:t>Up to ½ day of complimentary service in response to telephone and e-mail enquiries about forestry or wood products operations, products, and markets.</a:t>
            </a:r>
          </a:p>
          <a:p>
            <a:pPr algn="just">
              <a:spcBef>
                <a:spcPts val="0"/>
              </a:spcBef>
            </a:pPr>
            <a:endParaRPr lang="en-US" sz="12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CA" sz="1200" b="1" dirty="0">
                <a:solidFill>
                  <a:schemeClr val="tx2"/>
                </a:solidFill>
              </a:rPr>
              <a:t>Level II: </a:t>
            </a:r>
            <a:r>
              <a:rPr lang="en-CA" sz="1200" b="1" dirty="0" smtClean="0">
                <a:solidFill>
                  <a:schemeClr val="tx2"/>
                </a:solidFill>
              </a:rPr>
              <a:t>Direct </a:t>
            </a:r>
            <a:r>
              <a:rPr lang="en-CA" sz="1200" b="1" dirty="0">
                <a:solidFill>
                  <a:schemeClr val="tx2"/>
                </a:solidFill>
              </a:rPr>
              <a:t>Technical Support (DTS) Project</a:t>
            </a:r>
            <a:r>
              <a:rPr lang="en-CA" sz="1200" dirty="0">
                <a:solidFill>
                  <a:schemeClr val="tx2"/>
                </a:solidFill>
              </a:rPr>
              <a:t> </a:t>
            </a:r>
            <a:r>
              <a:rPr lang="en-CA" sz="1200" dirty="0" smtClean="0">
                <a:solidFill>
                  <a:schemeClr val="tx2"/>
                </a:solidFill>
              </a:rPr>
              <a:t/>
            </a:r>
            <a:br>
              <a:rPr lang="en-CA" sz="1200" dirty="0" smtClean="0">
                <a:solidFill>
                  <a:schemeClr val="tx2"/>
                </a:solidFill>
              </a:rPr>
            </a:br>
            <a:r>
              <a:rPr lang="en-CA" sz="1200" dirty="0" smtClean="0">
                <a:solidFill>
                  <a:schemeClr val="tx2"/>
                </a:solidFill>
              </a:rPr>
              <a:t>Up </a:t>
            </a:r>
            <a:r>
              <a:rPr lang="en-CA" sz="1200" dirty="0">
                <a:solidFill>
                  <a:schemeClr val="tx2"/>
                </a:solidFill>
              </a:rPr>
              <a:t>to five days of free technical service to assist SMEs in developing new products and processes, and, in implementing new technologies</a:t>
            </a:r>
            <a:r>
              <a:rPr lang="en-CA" sz="1200" dirty="0" smtClean="0">
                <a:solidFill>
                  <a:schemeClr val="tx2"/>
                </a:solidFill>
              </a:rPr>
              <a:t>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endParaRPr lang="en-US" sz="12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CA" sz="1200" b="1" dirty="0">
                <a:solidFill>
                  <a:schemeClr val="tx2"/>
                </a:solidFill>
              </a:rPr>
              <a:t>Level III: </a:t>
            </a:r>
            <a:r>
              <a:rPr lang="en-CA" sz="1200" b="1" dirty="0" smtClean="0">
                <a:solidFill>
                  <a:schemeClr val="tx2"/>
                </a:solidFill>
              </a:rPr>
              <a:t>Process </a:t>
            </a:r>
            <a:r>
              <a:rPr lang="en-CA" sz="1200" b="1" dirty="0">
                <a:solidFill>
                  <a:schemeClr val="tx2"/>
                </a:solidFill>
              </a:rPr>
              <a:t>&amp; Product Development (P </a:t>
            </a:r>
            <a:r>
              <a:rPr lang="en-CA" sz="1200" b="1" dirty="0" smtClean="0">
                <a:solidFill>
                  <a:schemeClr val="tx2"/>
                </a:solidFill>
              </a:rPr>
              <a:t>&amp; PD) Study</a:t>
            </a:r>
            <a:r>
              <a:rPr lang="en-CA" sz="1200" b="1" dirty="0">
                <a:solidFill>
                  <a:schemeClr val="tx2"/>
                </a:solidFill>
              </a:rPr>
              <a:t>	</a:t>
            </a:r>
            <a:br>
              <a:rPr lang="en-CA" sz="1200" b="1" dirty="0">
                <a:solidFill>
                  <a:schemeClr val="tx2"/>
                </a:solidFill>
              </a:rPr>
            </a:br>
            <a:r>
              <a:rPr lang="en-CA" sz="1200" dirty="0" smtClean="0">
                <a:solidFill>
                  <a:schemeClr val="tx2"/>
                </a:solidFill>
              </a:rPr>
              <a:t>More </a:t>
            </a:r>
            <a:r>
              <a:rPr lang="en-CA" sz="1200" dirty="0">
                <a:solidFill>
                  <a:schemeClr val="tx2"/>
                </a:solidFill>
              </a:rPr>
              <a:t>in-depth project to pursue new business ideas through technical investigation and market research.  Upon approval by the Ontario </a:t>
            </a:r>
            <a:r>
              <a:rPr lang="en-CA" sz="1200" dirty="0" smtClean="0">
                <a:solidFill>
                  <a:schemeClr val="tx2"/>
                </a:solidFill>
              </a:rPr>
              <a:t>Technical Advisory </a:t>
            </a:r>
            <a:r>
              <a:rPr lang="en-CA" sz="1200" dirty="0">
                <a:solidFill>
                  <a:schemeClr val="tx2"/>
                </a:solidFill>
              </a:rPr>
              <a:t>Committee, studies can be funded up to 75% and a maximum of $20,000</a:t>
            </a:r>
            <a:r>
              <a:rPr lang="en-CA" sz="1200" dirty="0" smtClean="0">
                <a:solidFill>
                  <a:schemeClr val="tx2"/>
                </a:solidFill>
              </a:rPr>
              <a:t>.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54920"/>
            <a:ext cx="1108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2C2C2C"/>
                </a:solidFill>
              </a:rPr>
              <a:t>Dean </a:t>
            </a:r>
            <a:r>
              <a:rPr lang="en-US" sz="800" b="1" dirty="0" smtClean="0">
                <a:solidFill>
                  <a:srgbClr val="2C2C2C"/>
                </a:solidFill>
              </a:rPr>
              <a:t>Caron, R.P.F.</a:t>
            </a:r>
          </a:p>
          <a:p>
            <a:pPr algn="ctr"/>
            <a:r>
              <a:rPr lang="en-US" sz="800" dirty="0" smtClean="0">
                <a:solidFill>
                  <a:srgbClr val="2C2C2C"/>
                </a:solidFill>
              </a:rPr>
              <a:t>Industry Advisor</a:t>
            </a:r>
          </a:p>
          <a:p>
            <a:pPr algn="ctr"/>
            <a:r>
              <a:rPr lang="en-US" sz="800" dirty="0" smtClean="0">
                <a:solidFill>
                  <a:srgbClr val="2C2C2C"/>
                </a:solidFill>
              </a:rPr>
              <a:t>Forestry and Forest </a:t>
            </a:r>
            <a:endParaRPr lang="en-US" sz="800" dirty="0">
              <a:solidFill>
                <a:srgbClr val="2C2C2C"/>
              </a:solidFill>
            </a:endParaRPr>
          </a:p>
          <a:p>
            <a:pPr algn="ctr"/>
            <a:r>
              <a:rPr lang="en-US" sz="800" dirty="0">
                <a:solidFill>
                  <a:srgbClr val="2C2C2C"/>
                </a:solidFill>
              </a:rPr>
              <a:t>Operations </a:t>
            </a:r>
            <a:endParaRPr lang="en-US" sz="800" dirty="0" smtClean="0">
              <a:solidFill>
                <a:srgbClr val="2C2C2C"/>
              </a:solidFill>
            </a:endParaRPr>
          </a:p>
          <a:p>
            <a:pPr algn="ctr"/>
            <a:r>
              <a:rPr lang="en-US" sz="800" b="1" dirty="0" smtClean="0">
                <a:solidFill>
                  <a:srgbClr val="2C2C2C"/>
                </a:solidFill>
              </a:rPr>
              <a:t>Kenora</a:t>
            </a:r>
            <a:endParaRPr lang="en-US" sz="800" b="1" dirty="0">
              <a:solidFill>
                <a:srgbClr val="2C2C2C"/>
              </a:solidFill>
            </a:endParaRPr>
          </a:p>
        </p:txBody>
      </p:sp>
      <p:pic>
        <p:nvPicPr>
          <p:cNvPr id="14" name="Picture 13" descr="C:\Users\Kenneth.Koo\Documents\FPI (Backup)\2015 FPI Admin\IA photos\John.Pineau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157" y="2657308"/>
            <a:ext cx="600260" cy="6192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2"/>
          <p:cNvSpPr txBox="1"/>
          <p:nvPr/>
        </p:nvSpPr>
        <p:spPr>
          <a:xfrm>
            <a:off x="3056787" y="3352800"/>
            <a:ext cx="1420223" cy="46166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2C2C2C"/>
                </a:solidFill>
                <a:ea typeface="Times New Roman"/>
                <a:cs typeface="Arial" pitchFamily="34" charset="0"/>
              </a:rPr>
              <a:t>John Pineau</a:t>
            </a:r>
            <a:endParaRPr lang="en-US" sz="800" dirty="0">
              <a:solidFill>
                <a:srgbClr val="2C2C2C"/>
              </a:solidFill>
              <a:ea typeface="Times New Roman"/>
              <a:cs typeface="Arial" pitchFamily="34" charset="0"/>
            </a:endParaRPr>
          </a:p>
          <a:p>
            <a:pPr algn="ctr"/>
            <a:r>
              <a:rPr lang="en-US" sz="800" dirty="0">
                <a:solidFill>
                  <a:srgbClr val="2C2C2C"/>
                </a:solidFill>
                <a:ea typeface="Times New Roman"/>
                <a:cs typeface="Arial" pitchFamily="34" charset="0"/>
              </a:rPr>
              <a:t>Provincial Leader </a:t>
            </a:r>
          </a:p>
          <a:p>
            <a:pPr algn="ctr"/>
            <a:r>
              <a:rPr lang="en-US" sz="800" b="1" dirty="0" smtClean="0">
                <a:solidFill>
                  <a:srgbClr val="2C2C2C"/>
                </a:solidFill>
                <a:ea typeface="Times New Roman"/>
                <a:cs typeface="Arial" pitchFamily="34" charset="0"/>
              </a:rPr>
              <a:t>Mattawa</a:t>
            </a:r>
          </a:p>
        </p:txBody>
      </p:sp>
      <p:sp>
        <p:nvSpPr>
          <p:cNvPr id="22" name="TextBox 2"/>
          <p:cNvSpPr txBox="1"/>
          <p:nvPr/>
        </p:nvSpPr>
        <p:spPr>
          <a:xfrm>
            <a:off x="2558559" y="3737286"/>
            <a:ext cx="596265" cy="21463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noAutofit/>
          </a:bodyPr>
          <a:lstStyle/>
          <a:p>
            <a:pPr algn="ctr"/>
            <a:r>
              <a:rPr lang="en-US" sz="800" dirty="0" smtClean="0">
                <a:solidFill>
                  <a:srgbClr val="2C2C2C"/>
                </a:solidFill>
                <a:ea typeface="Times New Roman"/>
              </a:rPr>
              <a:t>Timmins</a:t>
            </a:r>
            <a:endParaRPr lang="en-US" sz="800" dirty="0">
              <a:solidFill>
                <a:srgbClr val="2C2C2C"/>
              </a:solidFill>
              <a:ea typeface="Times New Roman"/>
            </a:endParaRPr>
          </a:p>
          <a:p>
            <a:pPr algn="ctr"/>
            <a:r>
              <a:rPr lang="en-US" sz="900" dirty="0">
                <a:solidFill>
                  <a:srgbClr val="2C2C2C"/>
                </a:solidFill>
                <a:latin typeface="Times New Roman"/>
                <a:ea typeface="Times New Roman"/>
              </a:rPr>
              <a:t> </a:t>
            </a:r>
            <a:endParaRPr lang="en-US" sz="1200" dirty="0">
              <a:solidFill>
                <a:srgbClr val="2C2C2C"/>
              </a:solidFill>
              <a:latin typeface="Times New Roman"/>
              <a:ea typeface="Times New Roman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92004" y="4452337"/>
            <a:ext cx="58420" cy="4508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2C2C2C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090358" y="3830138"/>
            <a:ext cx="58420" cy="4508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2C2C2C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00059" y="4896289"/>
            <a:ext cx="58420" cy="4508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2C2C2C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543953" y="4364344"/>
            <a:ext cx="58420" cy="4508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2C2C2C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331983" y="3707071"/>
            <a:ext cx="58420" cy="4508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2C2C2C"/>
              </a:solidFill>
            </a:endParaRPr>
          </a:p>
        </p:txBody>
      </p:sp>
      <p:sp>
        <p:nvSpPr>
          <p:cNvPr id="32" name="TextBox 2"/>
          <p:cNvSpPr txBox="1"/>
          <p:nvPr/>
        </p:nvSpPr>
        <p:spPr>
          <a:xfrm>
            <a:off x="1108237" y="3503305"/>
            <a:ext cx="596265" cy="21463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noAutofit/>
          </a:bodyPr>
          <a:lstStyle/>
          <a:p>
            <a:pPr algn="ctr"/>
            <a:r>
              <a:rPr lang="en-US" sz="800" dirty="0" smtClean="0">
                <a:solidFill>
                  <a:srgbClr val="2C2C2C"/>
                </a:solidFill>
                <a:ea typeface="Times New Roman"/>
              </a:rPr>
              <a:t>Kenora</a:t>
            </a:r>
            <a:endParaRPr lang="en-US" sz="800" dirty="0">
              <a:solidFill>
                <a:srgbClr val="2C2C2C"/>
              </a:solidFill>
              <a:ea typeface="Times New Roman"/>
            </a:endParaRPr>
          </a:p>
          <a:p>
            <a:pPr algn="ctr"/>
            <a:r>
              <a:rPr lang="en-US" sz="900" dirty="0">
                <a:solidFill>
                  <a:srgbClr val="2C2C2C"/>
                </a:solidFill>
                <a:latin typeface="Times New Roman"/>
                <a:ea typeface="Times New Roman"/>
              </a:rPr>
              <a:t> </a:t>
            </a:r>
            <a:endParaRPr lang="en-US" sz="1200" dirty="0">
              <a:solidFill>
                <a:srgbClr val="2C2C2C"/>
              </a:solidFill>
              <a:latin typeface="Times New Roman"/>
              <a:ea typeface="Times New Roman"/>
            </a:endParaRPr>
          </a:p>
        </p:txBody>
      </p:sp>
      <p:sp>
        <p:nvSpPr>
          <p:cNvPr id="33" name="TextBox 2"/>
          <p:cNvSpPr txBox="1"/>
          <p:nvPr/>
        </p:nvSpPr>
        <p:spPr>
          <a:xfrm>
            <a:off x="2598134" y="4215164"/>
            <a:ext cx="596265" cy="21463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noAutofit/>
          </a:bodyPr>
          <a:lstStyle/>
          <a:p>
            <a:pPr algn="ctr"/>
            <a:r>
              <a:rPr lang="en-US" sz="800" dirty="0" err="1" smtClean="0">
                <a:solidFill>
                  <a:srgbClr val="2C2C2C"/>
                </a:solidFill>
                <a:ea typeface="Times New Roman"/>
              </a:rPr>
              <a:t>Walford</a:t>
            </a:r>
            <a:endParaRPr lang="en-US" sz="800" dirty="0" smtClean="0">
              <a:solidFill>
                <a:srgbClr val="2C2C2C"/>
              </a:solidFill>
              <a:ea typeface="Times New Roman"/>
            </a:endParaRPr>
          </a:p>
          <a:p>
            <a:pPr algn="ctr"/>
            <a:endParaRPr lang="en-US" sz="1200" dirty="0">
              <a:solidFill>
                <a:srgbClr val="2C2C2C"/>
              </a:solidFill>
              <a:latin typeface="Times New Roman"/>
              <a:ea typeface="Times New Roman"/>
            </a:endParaRPr>
          </a:p>
        </p:txBody>
      </p:sp>
      <p:sp>
        <p:nvSpPr>
          <p:cNvPr id="34" name="TextBox 2"/>
          <p:cNvSpPr txBox="1"/>
          <p:nvPr/>
        </p:nvSpPr>
        <p:spPr>
          <a:xfrm>
            <a:off x="3170634" y="4260654"/>
            <a:ext cx="596265" cy="21463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noAutofit/>
          </a:bodyPr>
          <a:lstStyle/>
          <a:p>
            <a:pPr algn="ctr"/>
            <a:r>
              <a:rPr lang="en-US" sz="800" dirty="0" smtClean="0">
                <a:solidFill>
                  <a:srgbClr val="2C2C2C"/>
                </a:solidFill>
                <a:ea typeface="Times New Roman"/>
              </a:rPr>
              <a:t>Mattawa</a:t>
            </a:r>
          </a:p>
          <a:p>
            <a:pPr algn="ctr"/>
            <a:endParaRPr lang="en-US" sz="1200" dirty="0">
              <a:solidFill>
                <a:srgbClr val="2C2C2C"/>
              </a:solidFill>
              <a:latin typeface="Times New Roman"/>
              <a:ea typeface="Times New Roman"/>
            </a:endParaRPr>
          </a:p>
        </p:txBody>
      </p:sp>
      <p:sp>
        <p:nvSpPr>
          <p:cNvPr id="37" name="TextBox 2"/>
          <p:cNvSpPr txBox="1"/>
          <p:nvPr/>
        </p:nvSpPr>
        <p:spPr>
          <a:xfrm>
            <a:off x="1760699" y="4302879"/>
            <a:ext cx="753433" cy="22742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noAutofit/>
          </a:bodyPr>
          <a:lstStyle/>
          <a:p>
            <a:pPr algn="ctr"/>
            <a:r>
              <a:rPr lang="en-US" sz="800" dirty="0">
                <a:solidFill>
                  <a:srgbClr val="2C2C2C"/>
                </a:solidFill>
                <a:ea typeface="Times New Roman"/>
              </a:rPr>
              <a:t>Sault Ste. Marie</a:t>
            </a:r>
            <a:endParaRPr lang="en-US" sz="1200" dirty="0">
              <a:solidFill>
                <a:srgbClr val="2C2C2C"/>
              </a:solidFill>
              <a:latin typeface="Times New Roman"/>
              <a:ea typeface="Times New Roman"/>
            </a:endParaRPr>
          </a:p>
        </p:txBody>
      </p:sp>
      <p:sp>
        <p:nvSpPr>
          <p:cNvPr id="39" name="TextBox 2"/>
          <p:cNvSpPr txBox="1"/>
          <p:nvPr/>
        </p:nvSpPr>
        <p:spPr>
          <a:xfrm>
            <a:off x="3119568" y="4698617"/>
            <a:ext cx="596265" cy="21463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noAutofit/>
          </a:bodyPr>
          <a:lstStyle/>
          <a:p>
            <a:pPr algn="ctr"/>
            <a:r>
              <a:rPr lang="en-US" sz="800" dirty="0" smtClean="0">
                <a:solidFill>
                  <a:srgbClr val="2C2C2C"/>
                </a:solidFill>
                <a:ea typeface="Times New Roman"/>
              </a:rPr>
              <a:t>Toronto</a:t>
            </a:r>
            <a:endParaRPr lang="en-US" sz="1200" dirty="0">
              <a:solidFill>
                <a:srgbClr val="2C2C2C"/>
              </a:solidFill>
              <a:latin typeface="Times New Roman"/>
              <a:ea typeface="Times New Roman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685784" y="3708987"/>
            <a:ext cx="50177" cy="45719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2C2C2C"/>
              </a:solidFill>
            </a:endParaRPr>
          </a:p>
        </p:txBody>
      </p:sp>
      <p:sp>
        <p:nvSpPr>
          <p:cNvPr id="42" name="TextBox 2"/>
          <p:cNvSpPr txBox="1"/>
          <p:nvPr/>
        </p:nvSpPr>
        <p:spPr>
          <a:xfrm>
            <a:off x="1710872" y="3534459"/>
            <a:ext cx="596265" cy="21463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noAutofit/>
          </a:bodyPr>
          <a:lstStyle/>
          <a:p>
            <a:pPr algn="ctr"/>
            <a:r>
              <a:rPr lang="en-US" sz="800" dirty="0" smtClean="0">
                <a:solidFill>
                  <a:srgbClr val="2C2C2C"/>
                </a:solidFill>
                <a:ea typeface="Times New Roman"/>
              </a:rPr>
              <a:t>Dryden</a:t>
            </a:r>
            <a:endParaRPr lang="en-US" sz="1200" dirty="0">
              <a:solidFill>
                <a:srgbClr val="2C2C2C"/>
              </a:solidFill>
              <a:latin typeface="Times New Roman"/>
              <a:ea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75619" y="4510309"/>
            <a:ext cx="1436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2C2C2C"/>
                </a:solidFill>
              </a:rPr>
              <a:t>Kirsten Maki</a:t>
            </a:r>
          </a:p>
          <a:p>
            <a:pPr algn="ctr"/>
            <a:r>
              <a:rPr lang="en-US" sz="800" dirty="0" smtClean="0">
                <a:solidFill>
                  <a:srgbClr val="2C2C2C"/>
                </a:solidFill>
              </a:rPr>
              <a:t>Group Leader</a:t>
            </a:r>
          </a:p>
          <a:p>
            <a:pPr algn="ctr"/>
            <a:r>
              <a:rPr lang="en-US" sz="800" dirty="0" smtClean="0">
                <a:solidFill>
                  <a:srgbClr val="2C2C2C"/>
                </a:solidFill>
              </a:rPr>
              <a:t>BETC - </a:t>
            </a:r>
            <a:r>
              <a:rPr lang="en-US" sz="800" b="1" dirty="0" smtClean="0">
                <a:solidFill>
                  <a:srgbClr val="2C2C2C"/>
                </a:solidFill>
              </a:rPr>
              <a:t>Thunder Bay</a:t>
            </a:r>
          </a:p>
          <a:p>
            <a:pPr algn="ctr"/>
            <a:r>
              <a:rPr lang="en-US" sz="800" i="1" dirty="0" smtClean="0">
                <a:solidFill>
                  <a:srgbClr val="2C2C2C"/>
                </a:solidFill>
              </a:rPr>
              <a:t>* 5  additional staff at BETC</a:t>
            </a:r>
          </a:p>
        </p:txBody>
      </p:sp>
      <p:sp>
        <p:nvSpPr>
          <p:cNvPr id="40" name="Oval 39"/>
          <p:cNvSpPr/>
          <p:nvPr/>
        </p:nvSpPr>
        <p:spPr>
          <a:xfrm>
            <a:off x="1898623" y="3991636"/>
            <a:ext cx="58420" cy="4508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2C2C2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4566" y="3821277"/>
            <a:ext cx="7761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solidFill>
                  <a:srgbClr val="2C2C2C"/>
                </a:solidFill>
                <a:ea typeface="Times New Roman"/>
              </a:rPr>
              <a:t>Thunder Bay</a:t>
            </a:r>
            <a:endParaRPr lang="en-US" sz="800" dirty="0">
              <a:solidFill>
                <a:srgbClr val="2C2C2C"/>
              </a:solidFill>
              <a:ea typeface="Times New Roman"/>
            </a:endParaRPr>
          </a:p>
        </p:txBody>
      </p:sp>
      <p:sp>
        <p:nvSpPr>
          <p:cNvPr id="38" name="TextBox 2"/>
          <p:cNvSpPr txBox="1"/>
          <p:nvPr/>
        </p:nvSpPr>
        <p:spPr>
          <a:xfrm>
            <a:off x="3244375" y="4588819"/>
            <a:ext cx="596265" cy="21463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noAutofit/>
          </a:bodyPr>
          <a:lstStyle/>
          <a:p>
            <a:pPr algn="ctr"/>
            <a:r>
              <a:rPr lang="en-US" sz="800" dirty="0" smtClean="0">
                <a:solidFill>
                  <a:srgbClr val="2C2C2C"/>
                </a:solidFill>
                <a:ea typeface="Times New Roman"/>
              </a:rPr>
              <a:t>Ottawa</a:t>
            </a:r>
            <a:endParaRPr lang="en-US" sz="1200" dirty="0">
              <a:solidFill>
                <a:srgbClr val="2C2C2C"/>
              </a:solidFill>
              <a:latin typeface="Times New Roman"/>
              <a:ea typeface="Times New Roman"/>
            </a:endParaRPr>
          </a:p>
        </p:txBody>
      </p:sp>
      <p:sp>
        <p:nvSpPr>
          <p:cNvPr id="44" name="TextBox 2"/>
          <p:cNvSpPr txBox="1"/>
          <p:nvPr/>
        </p:nvSpPr>
        <p:spPr>
          <a:xfrm>
            <a:off x="1399823" y="5209578"/>
            <a:ext cx="1724377" cy="70788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2C2C2C"/>
                </a:solidFill>
                <a:ea typeface="Times New Roman"/>
              </a:rPr>
              <a:t>Dean Assinewe, R.P.F.</a:t>
            </a:r>
          </a:p>
          <a:p>
            <a:pPr algn="ctr"/>
            <a:r>
              <a:rPr lang="en-US" sz="800" dirty="0" smtClean="0">
                <a:solidFill>
                  <a:srgbClr val="2C2C2C"/>
                </a:solidFill>
              </a:rPr>
              <a:t>Industry Advisor</a:t>
            </a:r>
          </a:p>
          <a:p>
            <a:pPr algn="ctr"/>
            <a:r>
              <a:rPr lang="en-US" sz="800" dirty="0" smtClean="0">
                <a:solidFill>
                  <a:srgbClr val="2C2C2C"/>
                </a:solidFill>
              </a:rPr>
              <a:t>Indigenous Economic Development</a:t>
            </a:r>
          </a:p>
          <a:p>
            <a:pPr algn="ctr"/>
            <a:r>
              <a:rPr lang="en-US" sz="800" b="1" dirty="0" err="1" smtClean="0">
                <a:solidFill>
                  <a:srgbClr val="2C2C2C"/>
                </a:solidFill>
                <a:ea typeface="Times New Roman"/>
              </a:rPr>
              <a:t>Walford</a:t>
            </a:r>
            <a:endParaRPr lang="en-US" sz="800" b="1" dirty="0">
              <a:solidFill>
                <a:srgbClr val="2C2C2C"/>
              </a:solidFill>
              <a:ea typeface="Times New Roman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4989" y="4604854"/>
            <a:ext cx="58420" cy="4508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2C2C2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6" y="3854574"/>
            <a:ext cx="612560" cy="660500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2827481" y="4407252"/>
            <a:ext cx="58420" cy="4508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2C2C2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6658" y="2492514"/>
            <a:ext cx="1535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>
                <a:solidFill>
                  <a:srgbClr val="2C2C2C"/>
                </a:solidFill>
              </a:rPr>
              <a:t>Dave West</a:t>
            </a:r>
            <a:endParaRPr lang="en-US" sz="800" b="1" dirty="0">
              <a:solidFill>
                <a:srgbClr val="2C2C2C"/>
              </a:solidFill>
            </a:endParaRPr>
          </a:p>
          <a:p>
            <a:pPr algn="ctr"/>
            <a:r>
              <a:rPr lang="en-US" sz="800" dirty="0">
                <a:solidFill>
                  <a:srgbClr val="2C2C2C"/>
                </a:solidFill>
              </a:rPr>
              <a:t>Industry </a:t>
            </a:r>
            <a:r>
              <a:rPr lang="en-US" sz="800" dirty="0" smtClean="0">
                <a:solidFill>
                  <a:srgbClr val="2C2C2C"/>
                </a:solidFill>
              </a:rPr>
              <a:t>Advisor</a:t>
            </a:r>
          </a:p>
          <a:p>
            <a:pPr algn="ctr"/>
            <a:r>
              <a:rPr lang="en-US" sz="800" dirty="0" smtClean="0">
                <a:solidFill>
                  <a:srgbClr val="2C2C2C"/>
                </a:solidFill>
              </a:rPr>
              <a:t>Business Analysis</a:t>
            </a:r>
          </a:p>
          <a:p>
            <a:pPr algn="ctr"/>
            <a:r>
              <a:rPr lang="en-US" sz="800" dirty="0">
                <a:solidFill>
                  <a:srgbClr val="2C2C2C"/>
                </a:solidFill>
              </a:rPr>
              <a:t>a</a:t>
            </a:r>
            <a:r>
              <a:rPr lang="en-US" sz="800" dirty="0" smtClean="0">
                <a:solidFill>
                  <a:srgbClr val="2C2C2C"/>
                </a:solidFill>
              </a:rPr>
              <a:t>nd Development</a:t>
            </a:r>
            <a:endParaRPr lang="en-US" sz="800" dirty="0">
              <a:solidFill>
                <a:srgbClr val="2C2C2C"/>
              </a:solidFill>
            </a:endParaRPr>
          </a:p>
          <a:p>
            <a:pPr algn="ctr"/>
            <a:r>
              <a:rPr lang="en-US" sz="800" b="1" dirty="0">
                <a:solidFill>
                  <a:srgbClr val="2C2C2C"/>
                </a:solidFill>
              </a:rPr>
              <a:t>Thunder Bay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9" y="2264485"/>
            <a:ext cx="684184" cy="682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67" y="3733800"/>
            <a:ext cx="554533" cy="728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80264"/>
            <a:ext cx="455632" cy="6581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42" y="5228401"/>
            <a:ext cx="494158" cy="71303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38127" y="4495800"/>
            <a:ext cx="1267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>
                <a:solidFill>
                  <a:srgbClr val="2C2C2C"/>
                </a:solidFill>
                <a:ea typeface="Times New Roman"/>
                <a:cs typeface="Arial" pitchFamily="34" charset="0"/>
              </a:rPr>
              <a:t>Glen Prevost</a:t>
            </a:r>
            <a:endParaRPr lang="en-US" sz="800" dirty="0">
              <a:solidFill>
                <a:srgbClr val="2C2C2C"/>
              </a:solidFill>
              <a:ea typeface="Times New Roman"/>
              <a:cs typeface="Arial" pitchFamily="34" charset="0"/>
            </a:endParaRPr>
          </a:p>
          <a:p>
            <a:pPr algn="ctr"/>
            <a:r>
              <a:rPr lang="en-US" sz="800" dirty="0" smtClean="0">
                <a:solidFill>
                  <a:srgbClr val="2C2C2C"/>
                </a:solidFill>
                <a:ea typeface="Times New Roman"/>
                <a:cs typeface="Arial" pitchFamily="34" charset="0"/>
              </a:rPr>
              <a:t>Junior Industry Advisor</a:t>
            </a:r>
          </a:p>
          <a:p>
            <a:pPr algn="ctr"/>
            <a:r>
              <a:rPr lang="en-US" sz="800" dirty="0" smtClean="0">
                <a:solidFill>
                  <a:srgbClr val="2C2C2C"/>
                </a:solidFill>
                <a:ea typeface="Times New Roman"/>
                <a:cs typeface="Arial" pitchFamily="34" charset="0"/>
              </a:rPr>
              <a:t>Community </a:t>
            </a:r>
          </a:p>
          <a:p>
            <a:pPr algn="ctr"/>
            <a:r>
              <a:rPr lang="en-US" sz="800" dirty="0" smtClean="0">
                <a:solidFill>
                  <a:srgbClr val="2C2C2C"/>
                </a:solidFill>
                <a:ea typeface="Times New Roman"/>
                <a:cs typeface="Arial" pitchFamily="34" charset="0"/>
              </a:rPr>
              <a:t>Bio Heat Intern</a:t>
            </a:r>
            <a:endParaRPr lang="en-US" sz="800" dirty="0">
              <a:solidFill>
                <a:srgbClr val="2C2C2C"/>
              </a:solidFill>
              <a:ea typeface="Times New Roman"/>
              <a:cs typeface="Arial" pitchFamily="34" charset="0"/>
            </a:endParaRPr>
          </a:p>
          <a:p>
            <a:pPr algn="ctr"/>
            <a:r>
              <a:rPr lang="en-US" sz="800" b="1" dirty="0" smtClean="0">
                <a:solidFill>
                  <a:srgbClr val="2C2C2C"/>
                </a:solidFill>
                <a:ea typeface="Times New Roman"/>
                <a:cs typeface="Arial" pitchFamily="34" charset="0"/>
              </a:rPr>
              <a:t>North Bay</a:t>
            </a:r>
            <a:endParaRPr lang="en-US" sz="800" b="1" dirty="0">
              <a:solidFill>
                <a:srgbClr val="2C2C2C"/>
              </a:solidFill>
              <a:ea typeface="Times New Roman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40690" y="5938860"/>
            <a:ext cx="1459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>
                <a:solidFill>
                  <a:srgbClr val="2C2C2C"/>
                </a:solidFill>
                <a:ea typeface="Times New Roman"/>
                <a:cs typeface="Arial" pitchFamily="34" charset="0"/>
              </a:rPr>
              <a:t>Ken Koo</a:t>
            </a:r>
            <a:endParaRPr lang="en-US" sz="800" dirty="0">
              <a:solidFill>
                <a:srgbClr val="2C2C2C"/>
              </a:solidFill>
              <a:ea typeface="Times New Roman"/>
              <a:cs typeface="Arial" pitchFamily="34" charset="0"/>
            </a:endParaRPr>
          </a:p>
          <a:p>
            <a:pPr algn="ctr"/>
            <a:r>
              <a:rPr lang="en-US" sz="800" dirty="0" smtClean="0">
                <a:solidFill>
                  <a:srgbClr val="2C2C2C"/>
                </a:solidFill>
                <a:ea typeface="Times New Roman"/>
                <a:cs typeface="Arial" pitchFamily="34" charset="0"/>
              </a:rPr>
              <a:t>Industry Advisor</a:t>
            </a:r>
          </a:p>
          <a:p>
            <a:pPr algn="ctr"/>
            <a:r>
              <a:rPr lang="en-US" sz="800" dirty="0" smtClean="0">
                <a:solidFill>
                  <a:srgbClr val="2C2C2C"/>
                </a:solidFill>
                <a:ea typeface="Times New Roman"/>
                <a:cs typeface="Arial" pitchFamily="34" charset="0"/>
              </a:rPr>
              <a:t>Engineered Wood and Building Systems</a:t>
            </a:r>
            <a:endParaRPr lang="en-US" sz="800" b="1" dirty="0" smtClean="0">
              <a:solidFill>
                <a:srgbClr val="2C2C2C"/>
              </a:solidFill>
              <a:ea typeface="Times New Roman"/>
              <a:cs typeface="Arial" pitchFamily="34" charset="0"/>
            </a:endParaRPr>
          </a:p>
          <a:p>
            <a:pPr algn="ctr"/>
            <a:r>
              <a:rPr lang="en-US" sz="800" b="1" dirty="0" smtClean="0">
                <a:solidFill>
                  <a:srgbClr val="2C2C2C"/>
                </a:solidFill>
                <a:ea typeface="Times New Roman"/>
                <a:cs typeface="Arial" pitchFamily="34" charset="0"/>
              </a:rPr>
              <a:t>Toronto</a:t>
            </a:r>
            <a:endParaRPr lang="en-US" sz="800" dirty="0">
              <a:solidFill>
                <a:srgbClr val="2C2C2C"/>
              </a:solidFill>
              <a:ea typeface="Times New Roman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170" y="4530302"/>
            <a:ext cx="511230" cy="6816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6223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530054" y="5267980"/>
            <a:ext cx="1230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rgbClr val="2C2C2C"/>
                </a:solidFill>
              </a:rPr>
              <a:t>Mark Partington, RPF</a:t>
            </a:r>
          </a:p>
          <a:p>
            <a:pPr algn="ctr"/>
            <a:r>
              <a:rPr lang="en-US" sz="700" dirty="0" smtClean="0">
                <a:solidFill>
                  <a:srgbClr val="2C2C2C"/>
                </a:solidFill>
              </a:rPr>
              <a:t>Roads and Infrastructure</a:t>
            </a:r>
          </a:p>
          <a:p>
            <a:pPr algn="ctr"/>
            <a:r>
              <a:rPr lang="en-US" sz="700" dirty="0" smtClean="0">
                <a:solidFill>
                  <a:srgbClr val="2C2C2C"/>
                </a:solidFill>
              </a:rPr>
              <a:t>Researcher </a:t>
            </a:r>
          </a:p>
          <a:p>
            <a:pPr algn="ctr"/>
            <a:r>
              <a:rPr lang="en-US" sz="700" b="1" dirty="0" smtClean="0">
                <a:solidFill>
                  <a:srgbClr val="2C2C2C"/>
                </a:solidFill>
              </a:rPr>
              <a:t>Montreal</a:t>
            </a:r>
            <a:endParaRPr lang="en-CA" sz="700" b="1" dirty="0">
              <a:solidFill>
                <a:srgbClr val="2C2C2C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" y="5852033"/>
            <a:ext cx="648114" cy="62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667978" y="5902906"/>
            <a:ext cx="12306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rgbClr val="2C2C2C"/>
                </a:solidFill>
              </a:rPr>
              <a:t>Peter Hamilton, RPF</a:t>
            </a:r>
          </a:p>
          <a:p>
            <a:pPr algn="ctr"/>
            <a:r>
              <a:rPr lang="en-US" sz="700" dirty="0" smtClean="0">
                <a:solidFill>
                  <a:srgbClr val="2C2C2C"/>
                </a:solidFill>
              </a:rPr>
              <a:t>Forest Operations/</a:t>
            </a:r>
            <a:r>
              <a:rPr lang="en-US" sz="700" dirty="0" err="1" smtClean="0">
                <a:solidFill>
                  <a:srgbClr val="2C2C2C"/>
                </a:solidFill>
              </a:rPr>
              <a:t>Fibre</a:t>
            </a:r>
            <a:r>
              <a:rPr lang="en-US" sz="700" dirty="0" smtClean="0">
                <a:solidFill>
                  <a:srgbClr val="2C2C2C"/>
                </a:solidFill>
              </a:rPr>
              <a:t> Supply</a:t>
            </a:r>
          </a:p>
          <a:p>
            <a:pPr algn="ctr"/>
            <a:r>
              <a:rPr lang="en-US" sz="700" dirty="0" smtClean="0">
                <a:solidFill>
                  <a:srgbClr val="2C2C2C"/>
                </a:solidFill>
              </a:rPr>
              <a:t>Researcher </a:t>
            </a:r>
          </a:p>
          <a:p>
            <a:pPr algn="ctr"/>
            <a:r>
              <a:rPr lang="en-US" sz="700" b="1" dirty="0" smtClean="0">
                <a:solidFill>
                  <a:srgbClr val="2C2C2C"/>
                </a:solidFill>
              </a:rPr>
              <a:t>Montreal</a:t>
            </a:r>
            <a:endParaRPr lang="en-CA" sz="700" b="1" dirty="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1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  <p:bldP spid="15" grpId="0"/>
      <p:bldP spid="36" grpId="0"/>
      <p:bldP spid="44" grpId="0"/>
      <p:bldP spid="8" grpId="0"/>
      <p:bldP spid="18" grpId="0"/>
      <p:bldP spid="19" grpId="0"/>
      <p:bldP spid="43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Our </a:t>
            </a:r>
            <a:r>
              <a:rPr lang="fr-CA" dirty="0" err="1" smtClean="0"/>
              <a:t>Products</a:t>
            </a:r>
            <a:r>
              <a:rPr lang="fr-CA" dirty="0" smtClean="0"/>
              <a:t> and Services - </a:t>
            </a:r>
            <a:r>
              <a:rPr lang="fr-CA" dirty="0" err="1" smtClean="0"/>
              <a:t>Summary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402AF4-090D-4F42-9C41-ECE510ADCD35}" type="slidenum">
              <a:rPr lang="fr-CA" smtClean="0">
                <a:solidFill>
                  <a:srgbClr val="595959">
                    <a:lumMod val="75000"/>
                  </a:srgbClr>
                </a:solidFill>
              </a:rPr>
              <a:pPr/>
              <a:t>6</a:t>
            </a:fld>
            <a:endParaRPr lang="fr-CA">
              <a:solidFill>
                <a:srgbClr val="595959">
                  <a:lumMod val="75000"/>
                </a:srgbClr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309301"/>
              </p:ext>
            </p:extLst>
          </p:nvPr>
        </p:nvGraphicFramePr>
        <p:xfrm>
          <a:off x="220209" y="1502233"/>
          <a:ext cx="8325077" cy="39623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67166"/>
                <a:gridCol w="4557911"/>
              </a:tblGrid>
              <a:tr h="8304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Fee-based Research Services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2000" marR="72000" marT="36000" marB="3600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Char char="−"/>
                        <a:tabLst/>
                      </a:pPr>
                      <a:r>
                        <a:rPr kumimoji="0" lang="en-CA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Proprietary contract research for industry members and clients</a:t>
                      </a: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Char char="−"/>
                        <a:tabLst/>
                      </a:pPr>
                      <a:r>
                        <a:rPr kumimoji="0" lang="en-CA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Non-proprietary (common-good) contract research for government members and clients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2000" marR="72000" marT="36000" marB="36000" anchor="ctr" horzOverflow="overflow"/>
                </a:tc>
              </a:tr>
              <a:tr h="8326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Specialized Testing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&amp; Analytical Services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2000" marR="72000" marT="36000" marB="3600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Char char="−"/>
                        <a:tabLst/>
                      </a:pPr>
                      <a:r>
                        <a:rPr kumimoji="0" lang="en-CA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Pilot plant facilities; special chemical analyses; environmental analyses; etc.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2000" marR="72000" marT="36000" marB="36000" anchor="ctr" horzOverflow="overflow"/>
                </a:tc>
              </a:tr>
              <a:tr h="859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Specialized Tools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2000" marR="72000" marT="36000" marB="3600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Char char="−"/>
                        <a:tabLst/>
                      </a:pPr>
                      <a:r>
                        <a:rPr kumimoji="0" lang="en-CA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For forest operations (</a:t>
                      </a:r>
                      <a:r>
                        <a:rPr kumimoji="0" lang="en-CA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FPSuite</a:t>
                      </a:r>
                      <a:r>
                        <a:rPr kumimoji="0" lang="en-CA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Char char="−"/>
                        <a:tabLst/>
                      </a:pPr>
                      <a:r>
                        <a:rPr kumimoji="0" lang="en-CA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For sawmills/panel mills (</a:t>
                      </a:r>
                      <a:r>
                        <a:rPr kumimoji="0" lang="en-CA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Optitek</a:t>
                      </a:r>
                      <a:r>
                        <a:rPr kumimoji="0" lang="en-CA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Pressman)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Char char="−"/>
                        <a:tabLst/>
                      </a:pPr>
                      <a:r>
                        <a:rPr kumimoji="0" lang="en-CA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For pulp and paper mills (Control Loop Monitor)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2000" marR="72000" marT="36000" marB="36000" anchor="ctr" horzOverflow="overflow"/>
                </a:tc>
              </a:tr>
              <a:tr h="697196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Specialized Training, Extension and Workshops          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- Contractor Business Skills, Operations Diagnostic, Road       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                                                                     Construction/Maintenance,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Silviculture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Planning, Fire &amp; more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2000" marR="72000" marT="36000" marB="3600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2994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Market Intelligence and Global Trends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2000" marR="72000" marT="36000" marB="3600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251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John.Pineau\Desktop\TMP-Bio\TMP-Bio Briefing\Note 3 - lignin us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81837"/>
            <a:ext cx="3200279" cy="240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0727"/>
          </a:xfrm>
        </p:spPr>
        <p:txBody>
          <a:bodyPr/>
          <a:lstStyle/>
          <a:p>
            <a:pPr algn="ctr"/>
            <a:r>
              <a:rPr lang="en-US" sz="1800" u="sng" dirty="0">
                <a:solidFill>
                  <a:srgbClr val="ED6E00"/>
                </a:solidFill>
              </a:rPr>
              <a:t>Ontario Forest Products Innovation Initiative (OFPII) (2018-21) Themes </a:t>
            </a:r>
            <a:r>
              <a:rPr lang="en-US" sz="1800" u="sng" dirty="0" smtClean="0">
                <a:solidFill>
                  <a:srgbClr val="ED6E00"/>
                </a:solidFill>
              </a:rPr>
              <a:t>and Focus</a:t>
            </a:r>
            <a:endParaRPr lang="fr-CA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srgbClr val="2C2C2C">
                  <a:lumMod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0727"/>
            <a:ext cx="548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D6E00"/>
                </a:solidFill>
              </a:rPr>
              <a:t>Forest Operations Modernization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D6E00"/>
                </a:solidFill>
              </a:rPr>
              <a:t>Building Indigenous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D6E00"/>
                </a:solidFill>
              </a:rPr>
              <a:t>Innovative BioProducts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D6E00"/>
                </a:solidFill>
              </a:rPr>
              <a:t>SM</a:t>
            </a:r>
            <a:r>
              <a:rPr lang="en-US" sz="1600" b="1" baseline="30000" dirty="0" smtClean="0">
                <a:solidFill>
                  <a:srgbClr val="ED6E00"/>
                </a:solidFill>
              </a:rPr>
              <a:t>2 </a:t>
            </a:r>
            <a:r>
              <a:rPr lang="en-US" sz="1600" b="1" dirty="0" smtClean="0">
                <a:solidFill>
                  <a:srgbClr val="ED6E00"/>
                </a:solidFill>
              </a:rPr>
              <a:t>(Smart Manufacturing)</a:t>
            </a:r>
            <a:endParaRPr lang="en-US" sz="1600" b="1" baseline="30000" dirty="0" smtClean="0">
              <a:solidFill>
                <a:srgbClr val="ED6E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D6E00"/>
                </a:solidFill>
              </a:rPr>
              <a:t>Mid Rise and Tall Wood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ED6E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49245"/>
            <a:ext cx="3200400" cy="186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rc_mi" descr="http://buildipedia.com/images/masterformat/div06/10/images/061800_gluelaminatedlumber/061800_glulam_05.jpg">
            <a:hlinkClick r:id="rId4"/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67" y="4674526"/>
            <a:ext cx="2723969" cy="176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Martin.Castonguay\AppData\Local\Microsoft\Windows\Temporary Internet Files\Content.Outlook\CPGN0EJS\FPDAT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59" y="2481943"/>
            <a:ext cx="170596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312" y="3325935"/>
            <a:ext cx="2811869" cy="180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2698912" cy="22585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186" y="1835778"/>
            <a:ext cx="21209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3200" dirty="0" err="1" smtClean="0"/>
              <a:t>My</a:t>
            </a:r>
            <a:r>
              <a:rPr lang="fr-CA" sz="3200" dirty="0" smtClean="0"/>
              <a:t> </a:t>
            </a:r>
            <a:r>
              <a:rPr lang="fr-CA" sz="3200" dirty="0" err="1" smtClean="0"/>
              <a:t>Role</a:t>
            </a:r>
            <a:r>
              <a:rPr lang="fr-CA" sz="3200" dirty="0" smtClean="0"/>
              <a:t> – </a:t>
            </a:r>
            <a:r>
              <a:rPr lang="fr-CA" sz="3200" dirty="0" err="1" smtClean="0"/>
              <a:t>Industry</a:t>
            </a:r>
            <a:r>
              <a:rPr lang="fr-CA" sz="3200" dirty="0" smtClean="0"/>
              <a:t> </a:t>
            </a:r>
            <a:r>
              <a:rPr lang="fr-CA" sz="3200" dirty="0" err="1" smtClean="0"/>
              <a:t>Advisor</a:t>
            </a:r>
            <a:r>
              <a:rPr lang="fr-CA" sz="3200" dirty="0" smtClean="0"/>
              <a:t> Forest Operations (Ontario)</a:t>
            </a:r>
            <a:endParaRPr lang="en-US" sz="3200" noProof="1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79512" y="1219200"/>
            <a:ext cx="8784976" cy="5334000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I cover the entire province.</a:t>
            </a:r>
          </a:p>
          <a:p>
            <a:r>
              <a:rPr lang="en-US" sz="2800" u="sng" dirty="0" smtClean="0">
                <a:latin typeface="+mj-lt"/>
              </a:rPr>
              <a:t>Finding </a:t>
            </a:r>
            <a:r>
              <a:rPr lang="en-US" sz="2800" u="sng" dirty="0">
                <a:latin typeface="+mj-lt"/>
              </a:rPr>
              <a:t>innovative, practical, and cost-effective </a:t>
            </a:r>
            <a:r>
              <a:rPr lang="en-US" sz="2800" u="sng" dirty="0" smtClean="0">
                <a:latin typeface="+mj-lt"/>
              </a:rPr>
              <a:t>solutions. </a:t>
            </a:r>
            <a:endParaRPr lang="en-CA" sz="2800" u="sng" dirty="0" smtClean="0">
              <a:latin typeface="+mj-lt"/>
            </a:endParaRPr>
          </a:p>
          <a:p>
            <a:r>
              <a:rPr lang="en-CA" sz="2800" dirty="0" smtClean="0">
                <a:latin typeface="+mj-lt"/>
              </a:rPr>
              <a:t>When I get presented with a challenge, issue or opportunity from a client:</a:t>
            </a:r>
          </a:p>
          <a:p>
            <a:pPr lvl="1">
              <a:buClr>
                <a:srgbClr val="ED6E00"/>
              </a:buClr>
            </a:pPr>
            <a:r>
              <a:rPr lang="en-CA" dirty="0">
                <a:solidFill>
                  <a:srgbClr val="2C2C2C">
                    <a:lumMod val="75000"/>
                  </a:srgbClr>
                </a:solidFill>
              </a:rPr>
              <a:t>Despite nearly 30 years experience in the industry, I often have to go to one of the </a:t>
            </a:r>
            <a:r>
              <a:rPr lang="en-CA" dirty="0" smtClean="0">
                <a:solidFill>
                  <a:srgbClr val="2C2C2C">
                    <a:lumMod val="75000"/>
                  </a:srgbClr>
                </a:solidFill>
              </a:rPr>
              <a:t>200 </a:t>
            </a:r>
            <a:r>
              <a:rPr lang="en-CA" dirty="0">
                <a:solidFill>
                  <a:srgbClr val="2C2C2C">
                    <a:lumMod val="75000"/>
                  </a:srgbClr>
                </a:solidFill>
              </a:rPr>
              <a:t>scientists and researchers (specialists) we have for advice/solutions.</a:t>
            </a:r>
          </a:p>
          <a:p>
            <a:pPr lvl="2">
              <a:buClr>
                <a:srgbClr val="ED6E00"/>
              </a:buClr>
            </a:pPr>
            <a:r>
              <a:rPr lang="en-CA" sz="2800" u="sng" dirty="0">
                <a:solidFill>
                  <a:srgbClr val="2C2C2C">
                    <a:lumMod val="75000"/>
                  </a:srgbClr>
                </a:solidFill>
              </a:rPr>
              <a:t>If our researchers do not have a solution, we can then study the challenge, issue or opportunity and come up with a solution</a:t>
            </a:r>
            <a:r>
              <a:rPr lang="en-CA" sz="2800" u="sng" dirty="0" smtClean="0">
                <a:solidFill>
                  <a:srgbClr val="2C2C2C">
                    <a:lumMod val="75000"/>
                  </a:srgbClr>
                </a:solidFill>
              </a:rPr>
              <a:t>.</a:t>
            </a:r>
            <a:endParaRPr lang="en-CA" sz="2800" u="sng" dirty="0">
              <a:solidFill>
                <a:srgbClr val="2C2C2C">
                  <a:lumMod val="75000"/>
                </a:srgb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402AF4-090D-4F42-9C41-ECE510ADCD35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874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err="1" smtClean="0"/>
              <a:t>My</a:t>
            </a:r>
            <a:r>
              <a:rPr lang="fr-CA" dirty="0" smtClean="0"/>
              <a:t> </a:t>
            </a:r>
            <a:r>
              <a:rPr lang="fr-CA" dirty="0" err="1" smtClean="0"/>
              <a:t>Role</a:t>
            </a:r>
            <a:r>
              <a:rPr lang="fr-CA" dirty="0" smtClean="0"/>
              <a:t> – </a:t>
            </a:r>
            <a:r>
              <a:rPr lang="fr-CA" dirty="0" err="1" smtClean="0"/>
              <a:t>Member</a:t>
            </a:r>
            <a:r>
              <a:rPr lang="fr-CA" dirty="0" smtClean="0"/>
              <a:t> Relations, </a:t>
            </a:r>
            <a:r>
              <a:rPr lang="fr-CA" dirty="0" err="1" smtClean="0"/>
              <a:t>Industry</a:t>
            </a:r>
            <a:r>
              <a:rPr lang="fr-CA" dirty="0" smtClean="0"/>
              <a:t> </a:t>
            </a:r>
            <a:r>
              <a:rPr lang="fr-CA" dirty="0" err="1" smtClean="0"/>
              <a:t>Advisor</a:t>
            </a:r>
            <a:r>
              <a:rPr lang="fr-CA" dirty="0" smtClean="0"/>
              <a:t> Forest Operations</a:t>
            </a:r>
            <a:endParaRPr lang="en-US" noProof="1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79512" y="1295400"/>
            <a:ext cx="8784976" cy="5257800"/>
          </a:xfrm>
        </p:spPr>
        <p:txBody>
          <a:bodyPr/>
          <a:lstStyle/>
          <a:p>
            <a:r>
              <a:rPr lang="en-CA" sz="2600" dirty="0" smtClean="0">
                <a:latin typeface="+mj-lt"/>
              </a:rPr>
              <a:t>I support capacity building (with support from the National Fibre Supply Team).</a:t>
            </a:r>
          </a:p>
          <a:p>
            <a:pPr lvl="1"/>
            <a:r>
              <a:rPr lang="en-CA" sz="2600" dirty="0" smtClean="0">
                <a:latin typeface="+mj-lt"/>
              </a:rPr>
              <a:t>Contractor Business Skills Workshop.</a:t>
            </a:r>
          </a:p>
          <a:p>
            <a:pPr lvl="1"/>
            <a:r>
              <a:rPr lang="en-CA" sz="2600" dirty="0" smtClean="0">
                <a:latin typeface="+mj-lt"/>
              </a:rPr>
              <a:t>Forest Roads Grader Workshop.</a:t>
            </a:r>
          </a:p>
          <a:p>
            <a:pPr lvl="1"/>
            <a:r>
              <a:rPr lang="en-CA" sz="2600" dirty="0" smtClean="0">
                <a:latin typeface="+mj-lt"/>
              </a:rPr>
              <a:t>Forest Operations Contractor Diagnostic.</a:t>
            </a:r>
          </a:p>
          <a:p>
            <a:pPr lvl="1"/>
            <a:r>
              <a:rPr lang="en-CA" sz="2600" dirty="0" smtClean="0">
                <a:latin typeface="+mj-lt"/>
              </a:rPr>
              <a:t>Erosion and Sediment Control Workshop.</a:t>
            </a:r>
          </a:p>
          <a:p>
            <a:r>
              <a:rPr lang="en-CA" sz="2600" dirty="0" smtClean="0">
                <a:latin typeface="+mj-lt"/>
              </a:rPr>
              <a:t>Many specific special projects associated with challenges/opportunities that clients experience.</a:t>
            </a:r>
          </a:p>
          <a:p>
            <a:r>
              <a:rPr lang="en-CA" sz="2600" dirty="0" smtClean="0">
                <a:latin typeface="+mj-lt"/>
              </a:rPr>
              <a:t>I’m part of the Ontario Team and the National Forest Operations/Fibre Supply Team.</a:t>
            </a:r>
          </a:p>
          <a:p>
            <a:pPr marL="0" indent="0">
              <a:buNone/>
            </a:pPr>
            <a:endParaRPr lang="en-CA" sz="2800" dirty="0" smtClean="0">
              <a:latin typeface="+mj-lt"/>
            </a:endParaRPr>
          </a:p>
          <a:p>
            <a:endParaRPr lang="en-CA" sz="2000" dirty="0">
              <a:latin typeface="+mj-lt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402AF4-090D-4F42-9C41-ECE510ADCD35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074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anyPresentation">
  <a:themeElements>
    <a:clrScheme name="FPInnovations">
      <a:dk1>
        <a:srgbClr val="2C2C2C"/>
      </a:dk1>
      <a:lt1>
        <a:srgbClr val="FFFFFF"/>
      </a:lt1>
      <a:dk2>
        <a:srgbClr val="ED6E00"/>
      </a:dk2>
      <a:lt2>
        <a:srgbClr val="FFFFFF"/>
      </a:lt2>
      <a:accent1>
        <a:srgbClr val="74F200"/>
      </a:accent1>
      <a:accent2>
        <a:srgbClr val="26CFFF"/>
      </a:accent2>
      <a:accent3>
        <a:srgbClr val="ED6E00"/>
      </a:accent3>
      <a:accent4>
        <a:srgbClr val="0D4000"/>
      </a:accent4>
      <a:accent5>
        <a:srgbClr val="FF0F00"/>
      </a:accent5>
      <a:accent6>
        <a:srgbClr val="FFC000"/>
      </a:accent6>
      <a:hlink>
        <a:srgbClr val="74F200"/>
      </a:hlink>
      <a:folHlink>
        <a:srgbClr val="FFF5C4"/>
      </a:folHlink>
    </a:clrScheme>
    <a:fontScheme name="Arial - cor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mpanyPresentation">
  <a:themeElements>
    <a:clrScheme name="FPInnovations">
      <a:dk1>
        <a:srgbClr val="2C2C2C"/>
      </a:dk1>
      <a:lt1>
        <a:srgbClr val="FFFFFF"/>
      </a:lt1>
      <a:dk2>
        <a:srgbClr val="ED6E00"/>
      </a:dk2>
      <a:lt2>
        <a:srgbClr val="FFFFFF"/>
      </a:lt2>
      <a:accent1>
        <a:srgbClr val="74F200"/>
      </a:accent1>
      <a:accent2>
        <a:srgbClr val="26CFFF"/>
      </a:accent2>
      <a:accent3>
        <a:srgbClr val="ED6E00"/>
      </a:accent3>
      <a:accent4>
        <a:srgbClr val="0D4000"/>
      </a:accent4>
      <a:accent5>
        <a:srgbClr val="FF0F00"/>
      </a:accent5>
      <a:accent6>
        <a:srgbClr val="FFC000"/>
      </a:accent6>
      <a:hlink>
        <a:srgbClr val="74F200"/>
      </a:hlink>
      <a:folHlink>
        <a:srgbClr val="FFF5C4"/>
      </a:folHlink>
    </a:clrScheme>
    <a:fontScheme name="Arial - cor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ntario Forest Sector Road Map (OFSRM) 2 - 2018 - 2021">
  <a:themeElements>
    <a:clrScheme name="FPInnovations">
      <a:dk1>
        <a:srgbClr val="2C2C2C"/>
      </a:dk1>
      <a:lt1>
        <a:srgbClr val="FFFFFF"/>
      </a:lt1>
      <a:dk2>
        <a:srgbClr val="ED6E00"/>
      </a:dk2>
      <a:lt2>
        <a:srgbClr val="FFFFFF"/>
      </a:lt2>
      <a:accent1>
        <a:srgbClr val="74F200"/>
      </a:accent1>
      <a:accent2>
        <a:srgbClr val="26CFFF"/>
      </a:accent2>
      <a:accent3>
        <a:srgbClr val="ED6E00"/>
      </a:accent3>
      <a:accent4>
        <a:srgbClr val="0D4000"/>
      </a:accent4>
      <a:accent5>
        <a:srgbClr val="FF0F00"/>
      </a:accent5>
      <a:accent6>
        <a:srgbClr val="FFC000"/>
      </a:accent6>
      <a:hlink>
        <a:srgbClr val="74F200"/>
      </a:hlink>
      <a:folHlink>
        <a:srgbClr val="FFF5C4"/>
      </a:folHlink>
    </a:clrScheme>
    <a:fontScheme name="Arial - cor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PI">
    <a:dk1>
      <a:srgbClr val="595959"/>
    </a:dk1>
    <a:lt1>
      <a:srgbClr val="FFFFFF"/>
    </a:lt1>
    <a:dk2>
      <a:srgbClr val="ED6E00"/>
    </a:dk2>
    <a:lt2>
      <a:srgbClr val="FFFFFF"/>
    </a:lt2>
    <a:accent1>
      <a:srgbClr val="0D4000"/>
    </a:accent1>
    <a:accent2>
      <a:srgbClr val="74F200"/>
    </a:accent2>
    <a:accent3>
      <a:srgbClr val="ED6E00"/>
    </a:accent3>
    <a:accent4>
      <a:srgbClr val="26CFFF"/>
    </a:accent4>
    <a:accent5>
      <a:srgbClr val="DAB600"/>
    </a:accent5>
    <a:accent6>
      <a:srgbClr val="FF0F00"/>
    </a:accent6>
    <a:hlink>
      <a:srgbClr val="74F200"/>
    </a:hlink>
    <a:folHlink>
      <a:srgbClr val="FFF5C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Point_Group_Language xmlns="96357216-74c8-4719-a3d2-1d7f62541e89">0</SharePoint_Group_Language>
    <EN_x0020_version xmlns="9f4aedea-6096-421d-8348-d42732f4a451" xsi:nil="true"/>
    <f7bb4a749a044bfe97666cf0a7621e24 xmlns="96357216-74c8-4719-a3d2-1d7f62541e8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90386448-2691-49d0-ae91-b0a8821de2f3</TermId>
        </TermInfo>
      </Terms>
    </f7bb4a749a044bfe97666cf0a7621e24>
    <h234cef3df9a46c6938182ea7695480a xmlns="96357216-74c8-4719-a3d2-1d7f62541e89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69302f89-3e8b-4cca-8948-dc1973d5ae5f</TermId>
        </TermInfo>
      </Terms>
    </h234cef3df9a46c6938182ea7695480a>
    <PublishingExpirationDate xmlns="http://schemas.microsoft.com/sharepoint/v3" xsi:nil="true"/>
    <AutoTranslation xmlns="96357216-74c8-4719-a3d2-1d7f62541e89">No</AutoTranslation>
    <PublishingStartDate xmlns="http://schemas.microsoft.com/sharepoint/v3" xsi:nil="true"/>
    <wic_System_Copyright xmlns="http://schemas.microsoft.com/sharepoint/v3/fields" xsi:nil="true"/>
    <FR_x0020_version xmlns="9f4aedea-6096-421d-8348-d42732f4a451" xsi:nil="true"/>
    <TaxCatchAll xmlns="96357216-74c8-4719-a3d2-1d7f62541e89">
      <Value>2</Value>
      <Value>1</Value>
    </TaxCatchAll>
    <SharePoint_Item_Language xmlns="96357216-74c8-4719-a3d2-1d7f62541e89">(SPS_LNG_ALL)</SharePoint_Item_Language>
    <MetadataToDuplicate xmlns="96357216-74c8-4719-a3d2-1d7f62541e89" xsi:nil="true"/>
    <ItemsAutoCreation xmlns="96357216-74c8-4719-a3d2-1d7f62541e89">None</ItemsAutoCre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PI Document" ma:contentTypeID="0x0101002FD35992BC8E04409D67F5AF40728DFA008D4A5B535D437845B5DEB1AB5C7C5313" ma:contentTypeVersion="13" ma:contentTypeDescription="FPI Document Content Type" ma:contentTypeScope="" ma:versionID="a017f4d2704bb11088af438a704c826f">
  <xsd:schema xmlns:xsd="http://www.w3.org/2001/XMLSchema" xmlns:xs="http://www.w3.org/2001/XMLSchema" xmlns:p="http://schemas.microsoft.com/office/2006/metadata/properties" xmlns:ns1="http://schemas.microsoft.com/sharepoint/v3" xmlns:ns2="96357216-74c8-4719-a3d2-1d7f62541e89" xmlns:ns3="http://schemas.microsoft.com/sharepoint/v3/fields" xmlns:ns4="9f4aedea-6096-421d-8348-d42732f4a451" targetNamespace="http://schemas.microsoft.com/office/2006/metadata/properties" ma:root="true" ma:fieldsID="56d26066eb145a8a934c85d765946913" ns1:_="" ns2:_="" ns3:_="" ns4:_="">
    <xsd:import namespace="http://schemas.microsoft.com/sharepoint/v3"/>
    <xsd:import namespace="96357216-74c8-4719-a3d2-1d7f62541e89"/>
    <xsd:import namespace="http://schemas.microsoft.com/sharepoint/v3/fields"/>
    <xsd:import namespace="9f4aedea-6096-421d-8348-d42732f4a451"/>
    <xsd:element name="properties">
      <xsd:complexType>
        <xsd:sequence>
          <xsd:element name="documentManagement">
            <xsd:complexType>
              <xsd:all>
                <xsd:element ref="ns2:h234cef3df9a46c6938182ea7695480a" minOccurs="0"/>
                <xsd:element ref="ns2:TaxCatchAll" minOccurs="0"/>
                <xsd:element ref="ns2:TaxCatchAllLabel" minOccurs="0"/>
                <xsd:element ref="ns3:wic_System_Copyright" minOccurs="0"/>
                <xsd:element ref="ns2:f7bb4a749a044bfe97666cf0a7621e24" minOccurs="0"/>
                <xsd:element ref="ns1:PublishingStartDate" minOccurs="0"/>
                <xsd:element ref="ns1:PublishingExpirationDate" minOccurs="0"/>
                <xsd:element ref="ns2:SharePoint_Item_Language"/>
                <xsd:element ref="ns2:SharePoint_Group_Language" minOccurs="0"/>
                <xsd:element ref="ns4:EN_x0020_version" minOccurs="0"/>
                <xsd:element ref="ns4:FR_x0020_version" minOccurs="0"/>
                <xsd:element ref="ns2:ItemsAutoCreation" minOccurs="0"/>
                <xsd:element ref="ns2:MetadataToDuplicate" minOccurs="0"/>
                <xsd:element ref="ns2:AutoTransl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6" nillable="true" ma:displayName="Scheduling Start Date" ma:internalName="PublishingStartDate">
      <xsd:simpleType>
        <xsd:restriction base="dms:Unknown"/>
      </xsd:simpleType>
    </xsd:element>
    <xsd:element name="PublishingExpirationDate" ma:index="17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57216-74c8-4719-a3d2-1d7f62541e89" elementFormDefault="qualified">
    <xsd:import namespace="http://schemas.microsoft.com/office/2006/documentManagement/types"/>
    <xsd:import namespace="http://schemas.microsoft.com/office/infopath/2007/PartnerControls"/>
    <xsd:element name="h234cef3df9a46c6938182ea7695480a" ma:index="8" ma:taxonomy="true" ma:internalName="h234cef3df9a46c6938182ea7695480a" ma:taxonomyFieldName="FPIDocumentRestrictions" ma:displayName="FPIDocumentRestrictions" ma:default="1;#Internal|69302f89-3e8b-4cca-8948-dc1973d5ae5f" ma:fieldId="{1234cef3-df9a-46c6-9381-82ea7695480a}" ma:sspId="09ea06cb-07dd-4b84-830d-d58758185c50" ma:termSetId="ba0d5985-3773-446a-aa5e-2b14edc989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2f16865-9b89-4c9a-9fe6-4e0de98edc35}" ma:internalName="TaxCatchAll" ma:showField="CatchAllData" ma:web="96357216-74c8-4719-a3d2-1d7f62541e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2f16865-9b89-4c9a-9fe6-4e0de98edc35}" ma:internalName="TaxCatchAllLabel" ma:readOnly="true" ma:showField="CatchAllDataLabel" ma:web="96357216-74c8-4719-a3d2-1d7f62541e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7bb4a749a044bfe97666cf0a7621e24" ma:index="14" ma:taxonomy="true" ma:internalName="f7bb4a749a044bfe97666cf0a7621e24" ma:taxonomyFieldName="FPIDepartment" ma:displayName="FPIDepartment" ma:default="" ma:fieldId="{f7bb4a74-9a04-4bfe-9766-6cf0a7621e24}" ma:taxonomyMulti="true" ma:sspId="09ea06cb-07dd-4b84-830d-d58758185c50" ma:termSetId="e366fac1-ca12-438f-9576-e7ca600e56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Point_Item_Language" ma:index="18" ma:displayName="SharePoint_Item_Language" ma:default="(SPS_LNG_ALL)" ma:format="Dropdown" ma:internalName="SharePoint_Item_Language">
      <xsd:simpleType>
        <xsd:restriction base="dms:Choice">
          <xsd:enumeration value="(SPS_LNG_ALL)"/>
          <xsd:enumeration value="SPS_LNG_EN"/>
          <xsd:enumeration value="SPS_LNG_FR"/>
          <xsd:enumeration value="SPS_LNG_ES"/>
          <xsd:enumeration value="SPS_LNG_KO"/>
          <xsd:enumeration value="SPS_LNG_AR"/>
          <xsd:enumeration value="SPS_LNG_JP"/>
          <xsd:enumeration value="SPS_LNG_CH"/>
          <xsd:enumeration value="SPS_LNG_PT"/>
          <xsd:enumeration value="SPS_LNG_DE"/>
          <xsd:enumeration value="SPS_LNG_IT"/>
          <xsd:enumeration value="SPS_LNG_RU"/>
          <xsd:enumeration value="SPS_LNG_DU"/>
          <xsd:enumeration value="SPS_LNG_UK"/>
          <xsd:enumeration value="SPS_LNG_PL"/>
          <xsd:enumeration value="SPS_LNG_EU"/>
          <xsd:enumeration value="SPS_LNG_BG"/>
          <xsd:enumeration value="SPS_LNG_CA"/>
          <xsd:enumeration value="SPS_LNG_ZH"/>
          <xsd:enumeration value="SPS_LNG_HR"/>
          <xsd:enumeration value="SPS_LNG_CS"/>
          <xsd:enumeration value="SPS_LNG_DA"/>
          <xsd:enumeration value="SPS_LNG_ET"/>
          <xsd:enumeration value="SPS_LNG_FI"/>
          <xsd:enumeration value="SPS_LNG_GL"/>
          <xsd:enumeration value="SPS_LNG_EL"/>
          <xsd:enumeration value="SPS_LNG_IW"/>
          <xsd:enumeration value="SPS_LNG_HI"/>
          <xsd:enumeration value="SPS_LNG_HU"/>
          <xsd:enumeration value="SPS_LNG_KK"/>
          <xsd:enumeration value="SPS_LNG_LV"/>
          <xsd:enumeration value="SPS_LNG_LT"/>
          <xsd:enumeration value="SPS_LNG_NO"/>
          <xsd:enumeration value="SPS_LNG_BR"/>
          <xsd:enumeration value="SPS_LNG_RO"/>
          <xsd:enumeration value="SPS_LNG_SR"/>
          <xsd:enumeration value="SPS_LNG_SK"/>
          <xsd:enumeration value="SPS_LNG_SL"/>
          <xsd:enumeration value="SPS_LNG_SV"/>
          <xsd:enumeration value="SPS_LNG_TH"/>
          <xsd:enumeration value="SPS_LNG_TR"/>
        </xsd:restriction>
      </xsd:simpleType>
    </xsd:element>
    <xsd:element name="SharePoint_Group_Language" ma:index="19" nillable="true" ma:displayName="SharePoint_Group_Language" ma:default="0" ma:internalName="SharePoint_Group_Language">
      <xsd:simpleType>
        <xsd:restriction base="dms:Number"/>
      </xsd:simpleType>
    </xsd:element>
    <xsd:element name="ItemsAutoCreation" ma:index="22" nillable="true" ma:displayName="ItemsAutoCreation" ma:default="None" ma:format="RadioButtons" ma:internalName="ItemsAutoCreation">
      <xsd:simpleType>
        <xsd:restriction base="dms:Choice">
          <xsd:enumeration value="None"/>
          <xsd:enumeration value="Create items for all languages"/>
          <xsd:enumeration value="Overwrite/Create items for all languages"/>
        </xsd:restriction>
      </xsd:simpleType>
    </xsd:element>
    <xsd:element name="MetadataToDuplicate" ma:index="23" nillable="true" ma:displayName="MetadataToDuplicate" ma:internalName="MetadataToDuplicate">
      <xsd:simpleType>
        <xsd:restriction base="dms:Text"/>
      </xsd:simpleType>
    </xsd:element>
    <xsd:element name="AutoTranslation" ma:index="24" nillable="true" ma:displayName="AutoTranslation" ma:default="No" ma:format="RadioButtons" ma:internalName="AutoTranslation">
      <xsd:simpleType>
        <xsd:restriction base="dms:Choice">
          <xsd:enumeration value="No"/>
          <xsd:enumeration value="Y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3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aedea-6096-421d-8348-d42732f4a451" elementFormDefault="qualified">
    <xsd:import namespace="http://schemas.microsoft.com/office/2006/documentManagement/types"/>
    <xsd:import namespace="http://schemas.microsoft.com/office/infopath/2007/PartnerControls"/>
    <xsd:element name="EN_x0020_version" ma:index="20" nillable="true" ma:displayName="EN version" ma:list="{9F4AEDEA-6096-421D-8348-D42732F4A451}" ma:internalName="EN_x0020_version" ma:showField="ID">
      <xsd:simpleType>
        <xsd:restriction base="dms:Lookup"/>
      </xsd:simpleType>
    </xsd:element>
    <xsd:element name="FR_x0020_version" ma:index="21" nillable="true" ma:displayName="FR version" ma:list="{9F4AEDEA-6096-421D-8348-D42732F4A451}" ma:internalName="FR_x0020_version" ma:showField="ID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2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502A19-3072-4AF6-BD5E-80F62C57E364}">
  <ds:schemaRefs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f4aedea-6096-421d-8348-d42732f4a451"/>
    <ds:schemaRef ds:uri="http://purl.org/dc/elements/1.1/"/>
    <ds:schemaRef ds:uri="http://schemas.microsoft.com/office/2006/metadata/properties"/>
    <ds:schemaRef ds:uri="http://schemas.microsoft.com/sharepoint/v3/fields"/>
    <ds:schemaRef ds:uri="96357216-74c8-4719-a3d2-1d7f62541e8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16DA5BF-53FC-4584-9420-84C94C19B4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ACE200-6D1E-4262-A9A9-6874BB816A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6357216-74c8-4719-a3d2-1d7f62541e89"/>
    <ds:schemaRef ds:uri="http://schemas.microsoft.com/sharepoint/v3/fields"/>
    <ds:schemaRef ds:uri="9f4aedea-6096-421d-8348-d42732f4a4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0</TotalTime>
  <Words>1993</Words>
  <Application>Microsoft Office PowerPoint</Application>
  <PresentationFormat>On-screen Show (4:3)</PresentationFormat>
  <Paragraphs>223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CompanyPresentation</vt:lpstr>
      <vt:lpstr>1_CompanyPresentation</vt:lpstr>
      <vt:lpstr>Ontario Forest Sector Road Map (OFSRM) 2 - 2018 - 2021</vt:lpstr>
      <vt:lpstr>September 2018  FPInnovations Overview  Forest Operations/Fibre Supply – Ontario Team</vt:lpstr>
      <vt:lpstr>Dean Caron - Background</vt:lpstr>
      <vt:lpstr>FPInnovations Created April 2007</vt:lpstr>
      <vt:lpstr>FPInnovations, a global innovation organization</vt:lpstr>
      <vt:lpstr>FPInnovations Ontario Team </vt:lpstr>
      <vt:lpstr>Our Products and Services - Summary</vt:lpstr>
      <vt:lpstr>Ontario Forest Products Innovation Initiative (OFPII) (2018-21) Themes and Focus</vt:lpstr>
      <vt:lpstr>My Role – Industry Advisor Forest Operations (Ontario)</vt:lpstr>
      <vt:lpstr>My Role – Member Relations, Industry Advisor Forest Operations</vt:lpstr>
      <vt:lpstr>Contractor Business Skills Workshop</vt:lpstr>
      <vt:lpstr>Forest Roads Grader Workshop</vt:lpstr>
      <vt:lpstr>Forest Operations Contractor Diagnostic</vt:lpstr>
      <vt:lpstr>Erosion and Sediment Control Workshop</vt:lpstr>
      <vt:lpstr>Other Possibilities</vt:lpstr>
      <vt:lpstr>Examples of FPInnovations Projects in Northwestern Ontario 2015 - 2018</vt:lpstr>
      <vt:lpstr>Examples of FPInnovations Projects in Northwestern Ontario 2015 - 2018</vt:lpstr>
      <vt:lpstr>Upcoming Initiatives Fall/Winter (forest operations)</vt:lpstr>
      <vt:lpstr>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Template</cp:keywords>
  <cp:lastModifiedBy/>
  <cp:revision>1</cp:revision>
  <dcterms:created xsi:type="dcterms:W3CDTF">2015-03-03T19:44:27Z</dcterms:created>
  <dcterms:modified xsi:type="dcterms:W3CDTF">2018-09-19T20:15:33Z</dcterms:modified>
  <cp:category>Presentation, Pulp, paper and Bioproducts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PIDepartment">
    <vt:lpwstr>2;#Communications|90386448-2691-49d0-ae91-b0a8821de2f3</vt:lpwstr>
  </property>
  <property fmtid="{D5CDD505-2E9C-101B-9397-08002B2CF9AE}" pid="3" name="ContentTypeId">
    <vt:lpwstr>0x0101002FD35992BC8E04409D67F5AF40728DFA008D4A5B535D437845B5DEB1AB5C7C5313</vt:lpwstr>
  </property>
  <property fmtid="{D5CDD505-2E9C-101B-9397-08002B2CF9AE}" pid="4" name="FPIDocumentRestrictions">
    <vt:lpwstr>1;#Internal|69302f89-3e8b-4cca-8948-dc1973d5ae5f</vt:lpwstr>
  </property>
</Properties>
</file>