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0" r:id="rId4"/>
    <p:sldId id="268" r:id="rId5"/>
    <p:sldId id="269" r:id="rId6"/>
    <p:sldId id="261" r:id="rId7"/>
    <p:sldId id="262" r:id="rId8"/>
    <p:sldId id="272" r:id="rId9"/>
    <p:sldId id="273" r:id="rId10"/>
    <p:sldId id="274" r:id="rId11"/>
    <p:sldId id="275" r:id="rId12"/>
    <p:sldId id="263" r:id="rId13"/>
    <p:sldId id="271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95C0"/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70878" autoAdjust="0"/>
  </p:normalViewPr>
  <p:slideViewPr>
    <p:cSldViewPr>
      <p:cViewPr varScale="1">
        <p:scale>
          <a:sx n="62" d="100"/>
          <a:sy n="62" d="100"/>
        </p:scale>
        <p:origin x="-205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847BE71D-7DEA-41F4-82AD-02065A35A4E3}" type="datetimeFigureOut">
              <a:rPr lang="en-US" smtClean="0"/>
              <a:t>03/06/2018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1370FB26-00F1-4935-9149-4509536888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73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0FB26-00F1-4935-9149-45095368888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727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0FB26-00F1-4935-9149-45095368888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20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0FB26-00F1-4935-9149-45095368888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099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Clerk; changes in authority – setting</a:t>
            </a:r>
            <a:r>
              <a:rPr lang="en-CA" baseline="0" dirty="0" smtClean="0"/>
              <a:t> advance voting days, locations and times, previously by by-law now up to Clerk, discretion on ranked ballots, removing deceased persons from the Voter’s List, use of electronic filing of finances (with conditions, limits)</a:t>
            </a:r>
          </a:p>
          <a:p>
            <a:endParaRPr lang="en-CA" baseline="0" dirty="0" smtClean="0"/>
          </a:p>
          <a:p>
            <a:r>
              <a:rPr lang="en-CA" baseline="0" dirty="0" smtClean="0"/>
              <a:t>Accessibility – plan to be published by Dec 31, 2017 </a:t>
            </a:r>
          </a:p>
          <a:p>
            <a:endParaRPr lang="en-CA" baseline="0" dirty="0" smtClean="0"/>
          </a:p>
          <a:p>
            <a:r>
              <a:rPr lang="en-CA" baseline="0" dirty="0" smtClean="0"/>
              <a:t>Adverts – greater definition, requirements for ads, authority to remove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0FB26-00F1-4935-9149-45095368888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09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Provisions</a:t>
            </a:r>
            <a:r>
              <a:rPr lang="en-CA" baseline="0" dirty="0" smtClean="0"/>
              <a:t> for establishing </a:t>
            </a:r>
            <a:r>
              <a:rPr lang="en-CA" baseline="0" dirty="0" err="1" smtClean="0"/>
              <a:t>eletronic</a:t>
            </a:r>
            <a:r>
              <a:rPr lang="en-CA" baseline="0" dirty="0" smtClean="0"/>
              <a:t> filing of financial statement, various language clarifications of fundraising, expenses </a:t>
            </a:r>
            <a:r>
              <a:rPr lang="en-CA" baseline="0" dirty="0" err="1" smtClean="0"/>
              <a:t>etc</a:t>
            </a:r>
            <a:endParaRPr lang="en-CA" baseline="0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Option to adopt a recount policy, by by-law, which must</a:t>
            </a:r>
            <a:r>
              <a:rPr lang="en-CA" baseline="0" dirty="0" smtClean="0"/>
              <a:t> be passed by May 1, 2016.  essentially setting for our community what constitutes a ‘close vote’ ; a hard count or a % of votes cast for example.  Does not eliminate requests for a recount that falls outside the policy; 30 day response. </a:t>
            </a:r>
          </a:p>
          <a:p>
            <a:endParaRPr lang="en-CA" baseline="0" dirty="0" smtClean="0"/>
          </a:p>
          <a:p>
            <a:r>
              <a:rPr lang="en-CA" baseline="0" dirty="0" smtClean="0"/>
              <a:t>Various other changes: campaigning in multi-res buildings, no photographs of ballots, Creating a new offence for any offer, promise or agreement intended to convince an individual to register, withdraw, or avoid becoming a candidate;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0FB26-00F1-4935-9149-45095368888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273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0FB26-00F1-4935-9149-45095368888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304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0FB26-00F1-4935-9149-45095368888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3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75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Calibri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23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0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26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896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7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4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8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938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771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294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2362200"/>
          </a:xfrm>
        </p:spPr>
        <p:txBody>
          <a:bodyPr/>
          <a:lstStyle/>
          <a:p>
            <a:pPr algn="ctr">
              <a:buClr>
                <a:srgbClr val="5495C0"/>
              </a:buClr>
            </a:pPr>
            <a:r>
              <a:rPr lang="en-CA" dirty="0" smtClean="0"/>
              <a:t>Changes to the Municipal Elections Act &amp; 2018 Municipal &amp; School Board Elections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Campaign Finance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Who can no longer contribute?</a:t>
            </a:r>
          </a:p>
          <a:p>
            <a:r>
              <a:rPr lang="en-CA" dirty="0" smtClean="0"/>
              <a:t>Corporations</a:t>
            </a:r>
          </a:p>
          <a:p>
            <a:r>
              <a:rPr lang="en-CA" dirty="0" smtClean="0"/>
              <a:t>Trade Unions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358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Campaign Finance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CA" dirty="0" smtClean="0"/>
              <a:t>3</a:t>
            </a:r>
            <a:r>
              <a:rPr lang="en-CA" baseline="30000" dirty="0" smtClean="0"/>
              <a:t>rd</a:t>
            </a:r>
            <a:r>
              <a:rPr lang="en-CA" dirty="0" smtClean="0"/>
              <a:t> Party Advertisements</a:t>
            </a:r>
          </a:p>
          <a:p>
            <a:r>
              <a:rPr lang="en-CA" dirty="0"/>
              <a:t>An individual, corporation or trade union </a:t>
            </a:r>
            <a:r>
              <a:rPr lang="en-CA" dirty="0" smtClean="0"/>
              <a:t>may register to </a:t>
            </a:r>
            <a:r>
              <a:rPr lang="en-CA" dirty="0"/>
              <a:t>be a registered third party </a:t>
            </a:r>
            <a:r>
              <a:rPr lang="en-CA" dirty="0" smtClean="0"/>
              <a:t>advertiser</a:t>
            </a:r>
          </a:p>
          <a:p>
            <a:r>
              <a:rPr lang="en-CA" dirty="0" smtClean="0"/>
              <a:t>Proposed spending limits - $5,000 + 5 cents/voter ~ $9,300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51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Advertising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Must contain name of candidate/3</a:t>
            </a:r>
            <a:r>
              <a:rPr lang="en-CA" baseline="30000" dirty="0" smtClean="0"/>
              <a:t>rd</a:t>
            </a:r>
            <a:r>
              <a:rPr lang="en-CA" dirty="0" smtClean="0"/>
              <a:t> party with contact info</a:t>
            </a:r>
          </a:p>
          <a:p>
            <a:r>
              <a:rPr lang="en-CA" dirty="0" smtClean="0"/>
              <a:t>Publishers cannot publish without, and must maintain records for 4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tbayvotes.ca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Poll voting with tabulators (paper)</a:t>
            </a:r>
          </a:p>
          <a:p>
            <a:r>
              <a:rPr lang="en-CA" dirty="0" smtClean="0"/>
              <a:t>Internet &amp; Telephone voting (</a:t>
            </a:r>
            <a:r>
              <a:rPr lang="en-CA" dirty="0" err="1" smtClean="0"/>
              <a:t>woohoo</a:t>
            </a:r>
            <a:r>
              <a:rPr lang="en-CA" dirty="0" smtClean="0"/>
              <a:t>)</a:t>
            </a:r>
          </a:p>
          <a:p>
            <a:r>
              <a:rPr lang="en-CA" dirty="0" smtClean="0"/>
              <a:t>Advance voting – October 9th*</a:t>
            </a:r>
          </a:p>
          <a:p>
            <a:r>
              <a:rPr lang="en-CA" dirty="0" smtClean="0"/>
              <a:t>Election Day October 22nd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386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So, you want to be a candidate!?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Role of Council</a:t>
            </a:r>
          </a:p>
          <a:p>
            <a:r>
              <a:rPr lang="en-CA" dirty="0" smtClean="0"/>
              <a:t>Information session in April</a:t>
            </a:r>
          </a:p>
          <a:p>
            <a:r>
              <a:rPr lang="en-CA" dirty="0" smtClean="0"/>
              <a:t>Orientation for Council </a:t>
            </a:r>
            <a:r>
              <a:rPr lang="en-CA" dirty="0" smtClean="0"/>
              <a:t>elect</a:t>
            </a:r>
          </a:p>
          <a:p>
            <a:pPr marL="0" indent="0">
              <a:buNone/>
            </a:pPr>
            <a:r>
              <a:rPr lang="en-CA" dirty="0" smtClean="0"/>
              <a:t>“</a:t>
            </a:r>
            <a:r>
              <a:rPr lang="en-CA" sz="2800" dirty="0" smtClean="0"/>
              <a:t>Local </a:t>
            </a:r>
            <a:r>
              <a:rPr lang="en-CA" sz="2800" dirty="0"/>
              <a:t>council members can make a difference. That's why so many good people run, and why we need to encourage people of character and ability to seek municipal office across </a:t>
            </a:r>
            <a:r>
              <a:rPr lang="en-CA" sz="2800" dirty="0" smtClean="0"/>
              <a:t>Canada</a:t>
            </a:r>
            <a:r>
              <a:rPr lang="en-CA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67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Timeline &amp; Key Dates</a:t>
            </a:r>
            <a:br>
              <a:rPr lang="en-CA" dirty="0" smtClean="0"/>
            </a:br>
            <a:r>
              <a:rPr lang="en-CA" sz="2000" dirty="0" smtClean="0"/>
              <a:t>Relative to the 2018 General Elections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May 1, 2017 – by-law for ranked ballots</a:t>
            </a:r>
          </a:p>
          <a:p>
            <a:r>
              <a:rPr lang="en-CA" dirty="0" smtClean="0"/>
              <a:t>Dec 31, 2017 – Clerk’s procedures, voting &amp; alternate voting, accessibility</a:t>
            </a:r>
          </a:p>
          <a:p>
            <a:r>
              <a:rPr lang="en-CA" dirty="0"/>
              <a:t>Ballot Questions – March 1, </a:t>
            </a:r>
            <a:r>
              <a:rPr lang="en-CA" dirty="0" smtClean="0"/>
              <a:t>2018</a:t>
            </a:r>
          </a:p>
          <a:p>
            <a:r>
              <a:rPr lang="en-CA" dirty="0"/>
              <a:t>Use of Corporate Resources Policy – May 1, 2018</a:t>
            </a:r>
          </a:p>
          <a:p>
            <a:pPr marL="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6010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>
                <a:solidFill>
                  <a:srgbClr val="808080"/>
                </a:solidFill>
              </a:rPr>
              <a:t>Timeline &amp; Key Dates</a:t>
            </a:r>
            <a:br>
              <a:rPr lang="en-CA" dirty="0">
                <a:solidFill>
                  <a:srgbClr val="808080"/>
                </a:solidFill>
              </a:rPr>
            </a:br>
            <a:r>
              <a:rPr lang="en-CA" sz="2000" dirty="0">
                <a:solidFill>
                  <a:srgbClr val="808080"/>
                </a:solidFill>
              </a:rPr>
              <a:t>Relative to the 2018 General Elections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Opening of Nominations – May 1, 2018</a:t>
            </a:r>
          </a:p>
          <a:p>
            <a:r>
              <a:rPr lang="en-CA" dirty="0" smtClean="0"/>
              <a:t>Close of Nominations – July 27, 2018</a:t>
            </a:r>
          </a:p>
        </p:txBody>
      </p:sp>
    </p:spTree>
    <p:extLst>
      <p:ext uri="{BB962C8B-B14F-4D97-AF65-F5344CB8AC3E}">
        <p14:creationId xmlns:p14="http://schemas.microsoft.com/office/powerpoint/2010/main" val="111742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236662"/>
          </a:xfrm>
        </p:spPr>
        <p:txBody>
          <a:bodyPr/>
          <a:lstStyle/>
          <a:p>
            <a:pPr algn="ctr"/>
            <a:r>
              <a:rPr lang="en-CA" dirty="0" smtClean="0"/>
              <a:t>Nominations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81200"/>
            <a:ext cx="8001000" cy="3657600"/>
          </a:xfrm>
        </p:spPr>
        <p:txBody>
          <a:bodyPr/>
          <a:lstStyle/>
          <a:p>
            <a:r>
              <a:rPr lang="en-CA" dirty="0" smtClean="0"/>
              <a:t>Effective April </a:t>
            </a:r>
            <a:r>
              <a:rPr lang="en-CA" dirty="0"/>
              <a:t>1, </a:t>
            </a:r>
            <a:r>
              <a:rPr lang="en-CA" dirty="0" smtClean="0"/>
              <a:t>2018</a:t>
            </a:r>
          </a:p>
          <a:p>
            <a:r>
              <a:rPr lang="en-CA" dirty="0" smtClean="0"/>
              <a:t>Endorsement </a:t>
            </a:r>
            <a:r>
              <a:rPr lang="en-CA" dirty="0"/>
              <a:t>of nominations for council</a:t>
            </a:r>
          </a:p>
          <a:p>
            <a:r>
              <a:rPr lang="en-CA" dirty="0"/>
              <a:t>(1.1)  The nomination of a person for an office on a council must be endorsed by at least 25 persons, and they may endorse more than one nomination. 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205117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236662"/>
          </a:xfrm>
        </p:spPr>
        <p:txBody>
          <a:bodyPr/>
          <a:lstStyle/>
          <a:p>
            <a:pPr algn="ctr"/>
            <a:r>
              <a:rPr lang="en-CA" dirty="0" smtClean="0"/>
              <a:t>Nominations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209800"/>
            <a:ext cx="7620000" cy="3124200"/>
          </a:xfrm>
        </p:spPr>
        <p:txBody>
          <a:bodyPr/>
          <a:lstStyle/>
          <a:p>
            <a:r>
              <a:rPr lang="en-CA" dirty="0"/>
              <a:t>1.2)  Persons endorsing a nomination </a:t>
            </a:r>
            <a:r>
              <a:rPr lang="en-CA" dirty="0" smtClean="0"/>
              <a:t>must </a:t>
            </a:r>
            <a:r>
              <a:rPr lang="en-CA" dirty="0"/>
              <a:t>be eligible to vote in an election for an office within the municipality, if a regular election was held on the day that the person endorses the nomination.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16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General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Accessibility plan and reporting</a:t>
            </a:r>
          </a:p>
          <a:p>
            <a:r>
              <a:rPr lang="en-CA" dirty="0" smtClean="0"/>
              <a:t>Election advertising</a:t>
            </a:r>
          </a:p>
          <a:p>
            <a:r>
              <a:rPr lang="en-CA" dirty="0" smtClean="0"/>
              <a:t>Third Party registration</a:t>
            </a:r>
          </a:p>
          <a:p>
            <a:r>
              <a:rPr lang="en-CA" dirty="0"/>
              <a:t>Financial statement filing and reporting</a:t>
            </a:r>
          </a:p>
          <a:p>
            <a:r>
              <a:rPr lang="en-CA" dirty="0"/>
              <a:t>Recount </a:t>
            </a:r>
            <a:r>
              <a:rPr lang="en-CA" dirty="0" smtClean="0"/>
              <a:t>policy (option)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55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General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CA" dirty="0" smtClean="0"/>
              <a:t>Nominations</a:t>
            </a:r>
          </a:p>
          <a:p>
            <a:r>
              <a:rPr lang="en-CA" dirty="0" smtClean="0"/>
              <a:t>Residency rule for Ward and At-Large candidates/councillors no longer enforced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9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Campaign Finance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Greater clarity regarding in-kind contributions, simplified forms</a:t>
            </a:r>
          </a:p>
          <a:p>
            <a:r>
              <a:rPr lang="en-CA" dirty="0" smtClean="0"/>
              <a:t>Significant changes on who can contribute, addition of 3</a:t>
            </a:r>
            <a:r>
              <a:rPr lang="en-CA" baseline="30000" dirty="0" smtClean="0"/>
              <a:t>rd</a:t>
            </a:r>
            <a:r>
              <a:rPr lang="en-CA" dirty="0" smtClean="0"/>
              <a:t> party participants </a:t>
            </a:r>
          </a:p>
          <a:p>
            <a:r>
              <a:rPr lang="en-CA" dirty="0" smtClean="0"/>
              <a:t>No cash contributions in excess of $25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091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Campaign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Who can contribute</a:t>
            </a:r>
          </a:p>
          <a:p>
            <a:pPr marL="0" indent="0">
              <a:buNone/>
            </a:pPr>
            <a:r>
              <a:rPr lang="en-CA" dirty="0"/>
              <a:t>- An individual who is normally resident in </a:t>
            </a:r>
            <a:r>
              <a:rPr lang="en-CA" dirty="0" smtClean="0"/>
              <a:t>Ontario - $1,200 maximum</a:t>
            </a:r>
            <a:endParaRPr lang="en-CA" dirty="0"/>
          </a:p>
          <a:p>
            <a:pPr>
              <a:buFontTx/>
              <a:buChar char="-"/>
            </a:pPr>
            <a:r>
              <a:rPr lang="en-CA" dirty="0" smtClean="0"/>
              <a:t>the </a:t>
            </a:r>
            <a:r>
              <a:rPr lang="en-CA" dirty="0"/>
              <a:t>candidate and his or her </a:t>
            </a:r>
            <a:r>
              <a:rPr lang="en-CA" dirty="0" smtClean="0"/>
              <a:t>spouse…to a limit of $25,000 or $7,500/$5,000 + 20 cents/voter, whichever is less</a:t>
            </a:r>
          </a:p>
          <a:p>
            <a:pPr>
              <a:buFontTx/>
              <a:buChar char="-"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18798"/>
      </p:ext>
    </p:extLst>
  </p:cSld>
  <p:clrMapOvr>
    <a:masterClrMapping/>
  </p:clrMapOvr>
</p:sld>
</file>

<file path=ppt/theme/theme1.xml><?xml version="1.0" encoding="utf-8"?>
<a:theme xmlns:a="http://schemas.openxmlformats.org/drawingml/2006/main" name="New Corporate PP 1 - June 2010">
  <a:themeElements>
    <a:clrScheme name="">
      <a:dk1>
        <a:srgbClr val="2F2F2F"/>
      </a:dk1>
      <a:lt1>
        <a:srgbClr val="FFFFFF"/>
      </a:lt1>
      <a:dk2>
        <a:srgbClr val="202020"/>
      </a:dk2>
      <a:lt2>
        <a:srgbClr val="808080"/>
      </a:lt2>
      <a:accent1>
        <a:srgbClr val="5081B2"/>
      </a:accent1>
      <a:accent2>
        <a:srgbClr val="991777"/>
      </a:accent2>
      <a:accent3>
        <a:srgbClr val="FFFFFF"/>
      </a:accent3>
      <a:accent4>
        <a:srgbClr val="272727"/>
      </a:accent4>
      <a:accent5>
        <a:srgbClr val="B3C1D5"/>
      </a:accent5>
      <a:accent6>
        <a:srgbClr val="8A146B"/>
      </a:accent6>
      <a:hlink>
        <a:srgbClr val="4F991C"/>
      </a:hlink>
      <a:folHlink>
        <a:srgbClr val="99CC00"/>
      </a:folHlink>
    </a:clrScheme>
    <a:fontScheme name="New Corporate PP 1 - June 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w Corporate PP 1 - June 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Corporate PP 1 - June 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Corporate PP 1 - June 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Corporate PP 1 - June 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Corporate PP 1 - June 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Corporate PP 1 - June 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Corporate PP 1 - June 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Corporate PP 1 - June 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Corporate PP 1 - June 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Corporate PP 1 - June 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Corporate PP 1 - June 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Corporate PP 1 - June 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Corporate PP 1 - June 2010 13">
        <a:dk1>
          <a:srgbClr val="1F1F1F"/>
        </a:dk1>
        <a:lt1>
          <a:srgbClr val="FFFFFF"/>
        </a:lt1>
        <a:dk2>
          <a:srgbClr val="000000"/>
        </a:dk2>
        <a:lt2>
          <a:srgbClr val="808080"/>
        </a:lt2>
        <a:accent1>
          <a:srgbClr val="5081B2"/>
        </a:accent1>
        <a:accent2>
          <a:srgbClr val="991777"/>
        </a:accent2>
        <a:accent3>
          <a:srgbClr val="FFFFFF"/>
        </a:accent3>
        <a:accent4>
          <a:srgbClr val="191919"/>
        </a:accent4>
        <a:accent5>
          <a:srgbClr val="B3C1D5"/>
        </a:accent5>
        <a:accent6>
          <a:srgbClr val="8A146B"/>
        </a:accent6>
        <a:hlink>
          <a:srgbClr val="4F991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Corporate PP 1 - June 2010</Template>
  <TotalTime>1490</TotalTime>
  <Words>611</Words>
  <Application>Microsoft Office PowerPoint</Application>
  <PresentationFormat>On-screen Show (4:3)</PresentationFormat>
  <Paragraphs>72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New Corporate PP 1 - June 2010</vt:lpstr>
      <vt:lpstr>Changes to the Municipal Elections Act &amp; 2018 Municipal &amp; School Board Elections</vt:lpstr>
      <vt:lpstr>Timeline &amp; Key Dates Relative to the 2018 General Elections</vt:lpstr>
      <vt:lpstr>Timeline &amp; Key Dates Relative to the 2018 General Elections</vt:lpstr>
      <vt:lpstr>Nominations</vt:lpstr>
      <vt:lpstr>Nominations</vt:lpstr>
      <vt:lpstr>General Changes</vt:lpstr>
      <vt:lpstr>General Changes</vt:lpstr>
      <vt:lpstr>Campaign Finance Changes</vt:lpstr>
      <vt:lpstr>Campaign Contributions</vt:lpstr>
      <vt:lpstr>Campaign Finance Changes</vt:lpstr>
      <vt:lpstr>Campaign Finance Changes</vt:lpstr>
      <vt:lpstr>Advertising </vt:lpstr>
      <vt:lpstr>tbayvotes.ca</vt:lpstr>
      <vt:lpstr>So, you want to be a candidate!?</vt:lpstr>
    </vt:vector>
  </TitlesOfParts>
  <Company>The City of Thunder Bay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to the Municipal Elections Act</dc:title>
  <dc:creator>John Hannam</dc:creator>
  <cp:lastModifiedBy>John Hannam</cp:lastModifiedBy>
  <cp:revision>29</cp:revision>
  <cp:lastPrinted>2016-10-25T17:44:53Z</cp:lastPrinted>
  <dcterms:created xsi:type="dcterms:W3CDTF">2016-10-24T10:47:37Z</dcterms:created>
  <dcterms:modified xsi:type="dcterms:W3CDTF">2018-03-06T17:02:24Z</dcterms:modified>
</cp:coreProperties>
</file>