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56" r:id="rId2"/>
    <p:sldId id="270" r:id="rId3"/>
    <p:sldId id="271" r:id="rId4"/>
    <p:sldId id="272" r:id="rId5"/>
    <p:sldId id="273" r:id="rId6"/>
    <p:sldId id="274" r:id="rId7"/>
    <p:sldId id="280" r:id="rId8"/>
    <p:sldId id="275" r:id="rId9"/>
    <p:sldId id="276" r:id="rId10"/>
    <p:sldId id="277" r:id="rId11"/>
    <p:sldId id="278" r:id="rId12"/>
    <p:sldId id="279" r:id="rId13"/>
    <p:sldId id="282"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70999" autoAdjust="0"/>
  </p:normalViewPr>
  <p:slideViewPr>
    <p:cSldViewPr snapToGrid="0" snapToObjects="1">
      <p:cViewPr varScale="1">
        <p:scale>
          <a:sx n="47" d="100"/>
          <a:sy n="47" d="100"/>
        </p:scale>
        <p:origin x="1716"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9421B-46BC-0B41-8774-76694B3F054B}" type="datetimeFigureOut">
              <a:rPr lang="en-US" smtClean="0"/>
              <a:t>9/30/2018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E376F4-7145-2048-93DD-E3A93D544AE7}" type="slidenum">
              <a:rPr lang="en-US" smtClean="0"/>
              <a:t>‹#›</a:t>
            </a:fld>
            <a:endParaRPr lang="en-US"/>
          </a:p>
        </p:txBody>
      </p:sp>
    </p:spTree>
    <p:extLst>
      <p:ext uri="{BB962C8B-B14F-4D97-AF65-F5344CB8AC3E}">
        <p14:creationId xmlns:p14="http://schemas.microsoft.com/office/powerpoint/2010/main" val="12939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00B1A-538C-6E4E-A606-B9FED27646E0}" type="datetimeFigureOut">
              <a:rPr lang="en-US" smtClean="0"/>
              <a:t>9/30/2018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C7700-421C-9640-81F3-63262FE2BAB5}" type="slidenum">
              <a:rPr lang="en-US" smtClean="0"/>
              <a:t>‹#›</a:t>
            </a:fld>
            <a:endParaRPr lang="en-US"/>
          </a:p>
        </p:txBody>
      </p:sp>
    </p:spTree>
    <p:extLst>
      <p:ext uri="{BB962C8B-B14F-4D97-AF65-F5344CB8AC3E}">
        <p14:creationId xmlns:p14="http://schemas.microsoft.com/office/powerpoint/2010/main" val="121212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rade Gothic" charset="0"/>
            </a:endParaRPr>
          </a:p>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2</a:t>
            </a:fld>
            <a:endParaRPr lang="en-US"/>
          </a:p>
        </p:txBody>
      </p:sp>
    </p:spTree>
    <p:extLst>
      <p:ext uri="{BB962C8B-B14F-4D97-AF65-F5344CB8AC3E}">
        <p14:creationId xmlns:p14="http://schemas.microsoft.com/office/powerpoint/2010/main" val="113562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11</a:t>
            </a:fld>
            <a:endParaRPr lang="en-US"/>
          </a:p>
        </p:txBody>
      </p:sp>
    </p:spTree>
    <p:extLst>
      <p:ext uri="{BB962C8B-B14F-4D97-AF65-F5344CB8AC3E}">
        <p14:creationId xmlns:p14="http://schemas.microsoft.com/office/powerpoint/2010/main" val="289407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cap="none" baseline="0" dirty="0"/>
          </a:p>
        </p:txBody>
      </p:sp>
      <p:sp>
        <p:nvSpPr>
          <p:cNvPr id="4" name="Slide Number Placeholder 3"/>
          <p:cNvSpPr>
            <a:spLocks noGrp="1"/>
          </p:cNvSpPr>
          <p:nvPr>
            <p:ph type="sldNum" sz="quarter" idx="10"/>
          </p:nvPr>
        </p:nvSpPr>
        <p:spPr/>
        <p:txBody>
          <a:bodyPr/>
          <a:lstStyle/>
          <a:p>
            <a:fld id="{8FBC7700-421C-9640-81F3-63262FE2BAB5}" type="slidenum">
              <a:rPr lang="en-US" smtClean="0"/>
              <a:t>12</a:t>
            </a:fld>
            <a:endParaRPr lang="en-US"/>
          </a:p>
        </p:txBody>
      </p:sp>
    </p:spTree>
    <p:extLst>
      <p:ext uri="{BB962C8B-B14F-4D97-AF65-F5344CB8AC3E}">
        <p14:creationId xmlns:p14="http://schemas.microsoft.com/office/powerpoint/2010/main" val="77787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13</a:t>
            </a:fld>
            <a:endParaRPr lang="en-US"/>
          </a:p>
        </p:txBody>
      </p:sp>
    </p:spTree>
    <p:extLst>
      <p:ext uri="{BB962C8B-B14F-4D97-AF65-F5344CB8AC3E}">
        <p14:creationId xmlns:p14="http://schemas.microsoft.com/office/powerpoint/2010/main" val="291944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3</a:t>
            </a:fld>
            <a:endParaRPr lang="en-US"/>
          </a:p>
        </p:txBody>
      </p:sp>
    </p:spTree>
    <p:extLst>
      <p:ext uri="{BB962C8B-B14F-4D97-AF65-F5344CB8AC3E}">
        <p14:creationId xmlns:p14="http://schemas.microsoft.com/office/powerpoint/2010/main" val="244541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Trade Gothic Bold Condensed No. 20" charset="0"/>
              <a:ea typeface="Trade Gothic Bold Condensed No. 20" charset="0"/>
              <a:cs typeface="Trade Gothic Bold Condensed No. 20" charset="0"/>
            </a:endParaRPr>
          </a:p>
        </p:txBody>
      </p:sp>
      <p:sp>
        <p:nvSpPr>
          <p:cNvPr id="4" name="Slide Number Placeholder 3"/>
          <p:cNvSpPr>
            <a:spLocks noGrp="1"/>
          </p:cNvSpPr>
          <p:nvPr>
            <p:ph type="sldNum" sz="quarter" idx="10"/>
          </p:nvPr>
        </p:nvSpPr>
        <p:spPr/>
        <p:txBody>
          <a:bodyPr/>
          <a:lstStyle/>
          <a:p>
            <a:fld id="{8FBC7700-421C-9640-81F3-63262FE2BAB5}" type="slidenum">
              <a:rPr lang="en-US" smtClean="0"/>
              <a:t>4</a:t>
            </a:fld>
            <a:endParaRPr lang="en-US"/>
          </a:p>
        </p:txBody>
      </p:sp>
    </p:spTree>
    <p:extLst>
      <p:ext uri="{BB962C8B-B14F-4D97-AF65-F5344CB8AC3E}">
        <p14:creationId xmlns:p14="http://schemas.microsoft.com/office/powerpoint/2010/main" val="72470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5</a:t>
            </a:fld>
            <a:endParaRPr lang="en-US"/>
          </a:p>
        </p:txBody>
      </p:sp>
    </p:spTree>
    <p:extLst>
      <p:ext uri="{BB962C8B-B14F-4D97-AF65-F5344CB8AC3E}">
        <p14:creationId xmlns:p14="http://schemas.microsoft.com/office/powerpoint/2010/main" val="276850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6</a:t>
            </a:fld>
            <a:endParaRPr lang="en-US"/>
          </a:p>
        </p:txBody>
      </p:sp>
    </p:spTree>
    <p:extLst>
      <p:ext uri="{BB962C8B-B14F-4D97-AF65-F5344CB8AC3E}">
        <p14:creationId xmlns:p14="http://schemas.microsoft.com/office/powerpoint/2010/main" val="69020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7</a:t>
            </a:fld>
            <a:endParaRPr lang="en-US"/>
          </a:p>
        </p:txBody>
      </p:sp>
    </p:spTree>
    <p:extLst>
      <p:ext uri="{BB962C8B-B14F-4D97-AF65-F5344CB8AC3E}">
        <p14:creationId xmlns:p14="http://schemas.microsoft.com/office/powerpoint/2010/main" val="133474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8</a:t>
            </a:fld>
            <a:endParaRPr lang="en-US"/>
          </a:p>
        </p:txBody>
      </p:sp>
    </p:spTree>
    <p:extLst>
      <p:ext uri="{BB962C8B-B14F-4D97-AF65-F5344CB8AC3E}">
        <p14:creationId xmlns:p14="http://schemas.microsoft.com/office/powerpoint/2010/main" val="284577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9</a:t>
            </a:fld>
            <a:endParaRPr lang="en-US"/>
          </a:p>
        </p:txBody>
      </p:sp>
    </p:spTree>
    <p:extLst>
      <p:ext uri="{BB962C8B-B14F-4D97-AF65-F5344CB8AC3E}">
        <p14:creationId xmlns:p14="http://schemas.microsoft.com/office/powerpoint/2010/main" val="359781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C7700-421C-9640-81F3-63262FE2BAB5}" type="slidenum">
              <a:rPr lang="en-US" smtClean="0"/>
              <a:t>10</a:t>
            </a:fld>
            <a:endParaRPr lang="en-US"/>
          </a:p>
        </p:txBody>
      </p:sp>
    </p:spTree>
    <p:extLst>
      <p:ext uri="{BB962C8B-B14F-4D97-AF65-F5344CB8AC3E}">
        <p14:creationId xmlns:p14="http://schemas.microsoft.com/office/powerpoint/2010/main" val="202400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rotWithShape="1">
          <a:blip r:embed="rId2">
            <a:lum/>
            <a:extLst>
              <a:ext uri="{28A0092B-C50C-407E-A947-70E740481C1C}">
                <a14:useLocalDpi xmlns:a14="http://schemas.microsoft.com/office/drawing/2010/main" val="0"/>
              </a:ext>
            </a:extLst>
          </a:blip>
          <a:srcRect l="81068" t="29706" r="5554" b="50778"/>
          <a:stretch/>
        </p:blipFill>
        <p:spPr>
          <a:xfrm>
            <a:off x="147917" y="242047"/>
            <a:ext cx="905068" cy="880316"/>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Trade Gothic LT Std Bold Condensed No. 20" charset="0"/>
                <a:ea typeface="Trade Gothic LT Std Bold Condensed No. 20" charset="0"/>
                <a:cs typeface="Trade Gothic LT Std Bold Condensed No. 20"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EC098244-74A0-794A-97B1-8427E1DFDA7B}" type="slidenum">
              <a:rPr lang="en-US" smtClean="0"/>
              <a:t>‹#›</a:t>
            </a:fld>
            <a:endParaRPr lang="en-US"/>
          </a:p>
        </p:txBody>
      </p:sp>
    </p:spTree>
    <p:extLst>
      <p:ext uri="{BB962C8B-B14F-4D97-AF65-F5344CB8AC3E}">
        <p14:creationId xmlns:p14="http://schemas.microsoft.com/office/powerpoint/2010/main" val="78797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098244-74A0-794A-97B1-8427E1DFDA7B}" type="slidenum">
              <a:rPr lang="en-US" smtClean="0"/>
              <a:t>‹#›</a:t>
            </a:fld>
            <a:endParaRPr lang="en-US"/>
          </a:p>
        </p:txBody>
      </p:sp>
      <p:pic>
        <p:nvPicPr>
          <p:cNvPr id="13" name="Picture 12"/>
          <p:cNvPicPr>
            <a:picLocks noChangeAspect="1"/>
          </p:cNvPicPr>
          <p:nvPr/>
        </p:nvPicPr>
        <p:blipFill rotWithShape="1">
          <a:blip r:embed="rId2">
            <a:alphaModFix/>
            <a:extLst>
              <a:ext uri="{28A0092B-C50C-407E-A947-70E740481C1C}">
                <a14:useLocalDpi xmlns:a14="http://schemas.microsoft.com/office/drawing/2010/main" val="0"/>
              </a:ext>
            </a:extLst>
          </a:blip>
          <a:srcRect t="94902"/>
          <a:stretch/>
        </p:blipFill>
        <p:spPr>
          <a:xfrm>
            <a:off x="0" y="6683188"/>
            <a:ext cx="12192000" cy="349624"/>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801B24-3E91-634E-B2B3-421A7BEB2A53}" type="datetimeFigureOut">
              <a:rPr lang="en-US" smtClean="0"/>
              <a:t>9/30/2018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098244-74A0-794A-97B1-8427E1DFDA7B}"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98244-74A0-794A-97B1-8427E1DFDA7B}" type="slidenum">
              <a:rPr lang="en-US" smtClean="0"/>
              <a:t>‹#›</a:t>
            </a:fld>
            <a:endParaRPr lang="en-US"/>
          </a:p>
        </p:txBody>
      </p:sp>
      <p:pic>
        <p:nvPicPr>
          <p:cNvPr id="9" name="Picture 8"/>
          <p:cNvPicPr>
            <a:picLocks noChangeAspect="1"/>
          </p:cNvPicPr>
          <p:nvPr userDrawn="1"/>
        </p:nvPicPr>
        <p:blipFill rotWithShape="1">
          <a:blip r:embed="rId14">
            <a:lum/>
            <a:extLst>
              <a:ext uri="{28A0092B-C50C-407E-A947-70E740481C1C}">
                <a14:useLocalDpi xmlns:a14="http://schemas.microsoft.com/office/drawing/2010/main" val="0"/>
              </a:ext>
            </a:extLst>
          </a:blip>
          <a:srcRect l="81068" t="29706" r="5554" b="50778"/>
          <a:stretch/>
        </p:blipFill>
        <p:spPr>
          <a:xfrm>
            <a:off x="147917" y="242047"/>
            <a:ext cx="905068" cy="880316"/>
          </a:xfrm>
          <a:prstGeom prst="rect">
            <a:avLst/>
          </a:prstGeom>
        </p:spPr>
      </p:pic>
    </p:spTree>
    <p:extLst>
      <p:ext uri="{BB962C8B-B14F-4D97-AF65-F5344CB8AC3E}">
        <p14:creationId xmlns:p14="http://schemas.microsoft.com/office/powerpoint/2010/main" val="86696102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tif"/></Relationships>
</file>

<file path=ppt/slides/_rels/slide1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3994" y="2112683"/>
            <a:ext cx="9144000" cy="2387600"/>
          </a:xfrm>
          <a:prstGeom prst="rect">
            <a:avLst/>
          </a:prstGeom>
        </p:spPr>
        <p:txBody>
          <a:bodyPr anchor="b"/>
          <a:lstStyle/>
          <a:p>
            <a:pPr algn="ctr"/>
            <a:r>
              <a:rPr lang="en-US" dirty="0">
                <a:latin typeface="Trade Gothic LT Std Bold Condensed No. 20" charset="0"/>
                <a:ea typeface="Trade Gothic LT Std Bold Condensed No. 20" charset="0"/>
                <a:cs typeface="Trade Gothic LT Std Bold Condensed No. 20" charset="0"/>
              </a:rPr>
              <a:t>CAPITAL CAMPAIGN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813" y="323678"/>
            <a:ext cx="5266362" cy="5266362"/>
          </a:xfrm>
          <a:prstGeom prst="rect">
            <a:avLst/>
          </a:prstGeom>
        </p:spPr>
      </p:pic>
    </p:spTree>
    <p:extLst>
      <p:ext uri="{BB962C8B-B14F-4D97-AF65-F5344CB8AC3E}">
        <p14:creationId xmlns:p14="http://schemas.microsoft.com/office/powerpoint/2010/main" val="3164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8469108"/>
              </p:ext>
            </p:extLst>
          </p:nvPr>
        </p:nvGraphicFramePr>
        <p:xfrm>
          <a:off x="1905000" y="2294221"/>
          <a:ext cx="8399930" cy="3293208"/>
        </p:xfrm>
        <a:graphic>
          <a:graphicData uri="http://schemas.openxmlformats.org/drawingml/2006/table">
            <a:tbl>
              <a:tblPr firstRow="1" firstCol="1" bandRow="1">
                <a:tableStyleId>{5C22544A-7EE6-4342-B048-85BDC9FD1C3A}</a:tableStyleId>
              </a:tblPr>
              <a:tblGrid>
                <a:gridCol w="4771038">
                  <a:extLst>
                    <a:ext uri="{9D8B030D-6E8A-4147-A177-3AD203B41FA5}">
                      <a16:colId xmlns:a16="http://schemas.microsoft.com/office/drawing/2014/main" val="20000"/>
                    </a:ext>
                  </a:extLst>
                </a:gridCol>
                <a:gridCol w="3628892">
                  <a:extLst>
                    <a:ext uri="{9D8B030D-6E8A-4147-A177-3AD203B41FA5}">
                      <a16:colId xmlns:a16="http://schemas.microsoft.com/office/drawing/2014/main" val="20001"/>
                    </a:ext>
                  </a:extLst>
                </a:gridCol>
              </a:tblGrid>
              <a:tr h="337543">
                <a:tc>
                  <a:txBody>
                    <a:bodyPr/>
                    <a:lstStyle/>
                    <a:p>
                      <a:pPr marL="0" marR="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AREA</a:t>
                      </a:r>
                    </a:p>
                  </a:txBody>
                  <a:tcPr marL="68580" marR="68580" marT="0" marB="0" anchor="ctr">
                    <a:lnB w="38100" cap="flat" cmpd="sng" algn="ctr">
                      <a:solidFill>
                        <a:schemeClr val="tx1"/>
                      </a:solidFill>
                      <a:prstDash val="solid"/>
                      <a:round/>
                      <a:headEnd type="none" w="med" len="med"/>
                      <a:tailEnd type="none" w="med" len="med"/>
                    </a:lnB>
                    <a:solidFill>
                      <a:schemeClr val="bg1"/>
                    </a:solidFill>
                  </a:tcPr>
                </a:tc>
                <a:tc>
                  <a:txBody>
                    <a:bodyPr/>
                    <a:lstStyle/>
                    <a:p>
                      <a:pPr marL="471170" marR="0" indent="-47117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AMOUNT</a:t>
                      </a:r>
                    </a:p>
                  </a:txBody>
                  <a:tcPr marL="68580" marR="68580" marT="0" marB="0" anchor="ct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Event Hall</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$500,000</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1"/>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Turtle Entrance Plaza</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$100,000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Lecture Meeting Room</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$75,000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Art Classroom </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$75,000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4"/>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Gift Shop</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5"/>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Art Classroom</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6"/>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Elevator</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7"/>
                  </a:ext>
                </a:extLst>
              </a:tr>
              <a:tr h="367836">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Art Walk</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779929" y="1291471"/>
            <a:ext cx="10515600" cy="1164332"/>
          </a:xfrm>
        </p:spPr>
        <p:txBody>
          <a:bodyPr>
            <a:normAutofit/>
          </a:bodyPr>
          <a:lstStyle/>
          <a:p>
            <a:r>
              <a:rPr lang="en-CA" altLang="en-US" sz="3600" b="1">
                <a:latin typeface="Trade Gothic LT Std Bold Condensed No. 20" charset="0"/>
                <a:ea typeface="Trade Gothic LT Std Bold Condensed No. 20" charset="0"/>
                <a:cs typeface="Trade Gothic LT Std Bold Condensed No. 20" charset="0"/>
              </a:rPr>
              <a:t>Naming Opportunities</a:t>
            </a:r>
            <a:endParaRPr lang="en-CA" altLang="en-US" sz="3600" b="1" dirty="0">
              <a:latin typeface="Trade Gothic LT Std Bold Condensed No. 20" charset="0"/>
              <a:ea typeface="Trade Gothic LT Std Bold Condensed No. 20" charset="0"/>
              <a:cs typeface="Trade Gothic LT Std Bold Condensed No. 20" charset="0"/>
            </a:endParaRPr>
          </a:p>
        </p:txBody>
      </p:sp>
    </p:spTree>
    <p:extLst>
      <p:ext uri="{BB962C8B-B14F-4D97-AF65-F5344CB8AC3E}">
        <p14:creationId xmlns:p14="http://schemas.microsoft.com/office/powerpoint/2010/main" val="29823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0794" y="1320593"/>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Support Benefits</a:t>
            </a:r>
          </a:p>
        </p:txBody>
      </p:sp>
      <p:sp>
        <p:nvSpPr>
          <p:cNvPr id="5" name="Content Placeholder 2"/>
          <p:cNvSpPr txBox="1">
            <a:spLocks/>
          </p:cNvSpPr>
          <p:nvPr/>
        </p:nvSpPr>
        <p:spPr>
          <a:xfrm>
            <a:off x="750794" y="2242457"/>
            <a:ext cx="10717306" cy="299517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514350" indent="-285750">
              <a:tabLst>
                <a:tab pos="8686800" algn="r"/>
              </a:tabLst>
            </a:pPr>
            <a:r>
              <a:rPr lang="en-US" sz="1800" dirty="0">
                <a:latin typeface="Trade Gothic" charset="0"/>
                <a:ea typeface="Trade Gothic" charset="0"/>
                <a:cs typeface="Trade Gothic" charset="0"/>
              </a:rPr>
              <a:t>Permanent recognition in lobby Capital Campaign wall – innovative design and placement to be created by building architect and Generator Advertising</a:t>
            </a:r>
          </a:p>
          <a:p>
            <a:pPr marL="514350" indent="-285750">
              <a:tabLst>
                <a:tab pos="8686800" algn="r"/>
              </a:tabLst>
            </a:pPr>
            <a:r>
              <a:rPr lang="en-US" sz="1800" dirty="0">
                <a:latin typeface="Trade Gothic" charset="0"/>
                <a:ea typeface="Trade Gothic" charset="0"/>
                <a:cs typeface="Trade Gothic" charset="0"/>
              </a:rPr>
              <a:t>Recognition in Campaign communication and events – 2018-2020</a:t>
            </a:r>
          </a:p>
          <a:p>
            <a:pPr marL="514350" indent="-285750">
              <a:tabLst>
                <a:tab pos="8686800" algn="r"/>
              </a:tabLst>
            </a:pPr>
            <a:r>
              <a:rPr lang="en-US" sz="1800" dirty="0">
                <a:latin typeface="Trade Gothic" charset="0"/>
                <a:ea typeface="Trade Gothic" charset="0"/>
                <a:cs typeface="Trade Gothic" charset="0"/>
              </a:rPr>
              <a:t>Recognition in Building Opening communication and events – 2021</a:t>
            </a:r>
          </a:p>
          <a:p>
            <a:pPr marL="514350" indent="-285750">
              <a:tabLst>
                <a:tab pos="8686800" algn="r"/>
              </a:tabLst>
            </a:pPr>
            <a:r>
              <a:rPr lang="en-US" sz="1800" dirty="0">
                <a:latin typeface="Trade Gothic" charset="0"/>
                <a:ea typeface="Trade Gothic" charset="0"/>
                <a:cs typeface="Trade Gothic" charset="0"/>
              </a:rPr>
              <a:t>Ongoing recognition communication when the gallery is open</a:t>
            </a:r>
          </a:p>
        </p:txBody>
      </p:sp>
      <p:sp>
        <p:nvSpPr>
          <p:cNvPr id="6" name="Title 1"/>
          <p:cNvSpPr txBox="1">
            <a:spLocks/>
          </p:cNvSpPr>
          <p:nvPr/>
        </p:nvSpPr>
        <p:spPr>
          <a:xfrm>
            <a:off x="851647" y="4165393"/>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Pledge Period</a:t>
            </a:r>
          </a:p>
        </p:txBody>
      </p:sp>
      <p:sp>
        <p:nvSpPr>
          <p:cNvPr id="7" name="Content Placeholder 2"/>
          <p:cNvSpPr txBox="1">
            <a:spLocks/>
          </p:cNvSpPr>
          <p:nvPr/>
        </p:nvSpPr>
        <p:spPr>
          <a:xfrm>
            <a:off x="750794" y="5016500"/>
            <a:ext cx="10717306" cy="1376830"/>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514350" indent="-285750">
              <a:tabLst>
                <a:tab pos="8686800" algn="r"/>
              </a:tabLst>
            </a:pPr>
            <a:r>
              <a:rPr lang="en-US" sz="1800" dirty="0">
                <a:latin typeface="Trade Gothic" charset="0"/>
                <a:ea typeface="Trade Gothic" charset="0"/>
                <a:cs typeface="Trade Gothic" charset="0"/>
              </a:rPr>
              <a:t>2018-2022</a:t>
            </a:r>
          </a:p>
        </p:txBody>
      </p:sp>
    </p:spTree>
    <p:extLst>
      <p:ext uri="{BB962C8B-B14F-4D97-AF65-F5344CB8AC3E}">
        <p14:creationId xmlns:p14="http://schemas.microsoft.com/office/powerpoint/2010/main" val="80306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18059" y="-739588"/>
            <a:ext cx="184731" cy="369332"/>
          </a:xfrm>
          <a:prstGeom prst="rect">
            <a:avLst/>
          </a:prstGeom>
          <a:noFill/>
        </p:spPr>
        <p:txBody>
          <a:bodyPr wrap="none" rtlCol="0">
            <a:spAutoFit/>
          </a:bodyPr>
          <a:lstStyle/>
          <a:p>
            <a:endParaRPr lang="en-US" dirty="0"/>
          </a:p>
        </p:txBody>
      </p:sp>
      <p:sp>
        <p:nvSpPr>
          <p:cNvPr id="13" name="Title 1"/>
          <p:cNvSpPr txBox="1">
            <a:spLocks/>
          </p:cNvSpPr>
          <p:nvPr/>
        </p:nvSpPr>
        <p:spPr>
          <a:xfrm>
            <a:off x="1291648" y="3517772"/>
            <a:ext cx="9426509" cy="2387600"/>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2000"/>
              </a:lnSpc>
              <a:tabLst>
                <a:tab pos="8686800" algn="r"/>
              </a:tabLst>
            </a:pPr>
            <a:r>
              <a:rPr lang="en-US" sz="3200" b="1" i="1" dirty="0">
                <a:solidFill>
                  <a:schemeClr val="tx1">
                    <a:lumMod val="75000"/>
                    <a:lumOff val="25000"/>
                  </a:schemeClr>
                </a:solidFill>
                <a:latin typeface="Trade Gothic" charset="0"/>
                <a:ea typeface="Trade Gothic" charset="0"/>
                <a:cs typeface="Trade Gothic" charset="0"/>
              </a:rPr>
              <a:t>“THIS IS A UNIQUE OPPORTUNITY FOR THE BUSINESS COMMUNITY TO BE INVOLVED IN AN EXCITING NEW INFRASTRUCTURE PROJECT THAT WILL ENHANCE THE QUALITY OF LIFE IN OUR COMMUNITY FOR GENERATIONS TO COME.  IT WILL BRING THE GALLERY, THE WATERFRONT AND THE CITY INTO A NEW ERA.”</a:t>
            </a:r>
          </a:p>
        </p:txBody>
      </p:sp>
    </p:spTree>
    <p:extLst>
      <p:ext uri="{BB962C8B-B14F-4D97-AF65-F5344CB8AC3E}">
        <p14:creationId xmlns:p14="http://schemas.microsoft.com/office/powerpoint/2010/main" val="272281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18059" y="-739588"/>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259" y="447674"/>
            <a:ext cx="7670800" cy="28765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259" y="3546474"/>
            <a:ext cx="7670800" cy="287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076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18059" y="-739588"/>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36"/>
          <a:stretch/>
        </p:blipFill>
        <p:spPr>
          <a:xfrm>
            <a:off x="1524000" y="707231"/>
            <a:ext cx="9144000" cy="4148137"/>
          </a:xfrm>
          <a:prstGeom prst="rect">
            <a:avLst/>
          </a:prstGeom>
        </p:spPr>
      </p:pic>
      <p:sp>
        <p:nvSpPr>
          <p:cNvPr id="5" name="Content Placeholder 2"/>
          <p:cNvSpPr txBox="1">
            <a:spLocks/>
          </p:cNvSpPr>
          <p:nvPr/>
        </p:nvSpPr>
        <p:spPr>
          <a:xfrm>
            <a:off x="750794" y="5334000"/>
            <a:ext cx="10717306" cy="1059330"/>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indent="0" algn="ctr">
              <a:buNone/>
              <a:tabLst>
                <a:tab pos="8686800" algn="r"/>
              </a:tabLst>
            </a:pPr>
            <a:r>
              <a:rPr lang="en-US" i="1" dirty="0">
                <a:latin typeface="Trade Gothic" charset="0"/>
                <a:ea typeface="Trade Gothic" charset="0"/>
                <a:cs typeface="Trade Gothic" charset="0"/>
              </a:rPr>
              <a:t>THANK YOU</a:t>
            </a:r>
          </a:p>
        </p:txBody>
      </p:sp>
    </p:spTree>
    <p:extLst>
      <p:ext uri="{BB962C8B-B14F-4D97-AF65-F5344CB8AC3E}">
        <p14:creationId xmlns:p14="http://schemas.microsoft.com/office/powerpoint/2010/main" val="49487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9929" y="1291471"/>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Description</a:t>
            </a:r>
            <a:endParaRPr lang="en-US" sz="3600" dirty="0">
              <a:latin typeface="Trade Gothic LT Std Bold Condensed No. 20" charset="0"/>
              <a:ea typeface="Trade Gothic LT Std Bold Condensed No. 20" charset="0"/>
              <a:cs typeface="Trade Gothic LT Std Bold Condensed No. 20" charset="0"/>
            </a:endParaRPr>
          </a:p>
        </p:txBody>
      </p:sp>
      <p:sp>
        <p:nvSpPr>
          <p:cNvPr id="6" name="Content Placeholder 2"/>
          <p:cNvSpPr txBox="1">
            <a:spLocks/>
          </p:cNvSpPr>
          <p:nvPr/>
        </p:nvSpPr>
        <p:spPr>
          <a:xfrm>
            <a:off x="779931" y="2152207"/>
            <a:ext cx="10019249" cy="351715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indent="0">
              <a:buNone/>
            </a:pPr>
            <a:r>
              <a:rPr lang="en-US" sz="1800" dirty="0">
                <a:latin typeface="Trade Gothic" charset="0"/>
                <a:ea typeface="Trade Gothic" charset="0"/>
                <a:cs typeface="Trade Gothic" charset="0"/>
              </a:rPr>
              <a:t>By moving out of the shadows of the wooded Confederation College campus and into the open on the waterfront, the Gallery will open its doors to a larger public. Prince Arthur's Landing continues to transform the Thunder Bay waterfront into a world-class destination. </a:t>
            </a:r>
          </a:p>
          <a:p>
            <a:pPr marL="514350" indent="-285750"/>
            <a:r>
              <a:rPr lang="en-US" sz="1800" dirty="0">
                <a:latin typeface="Trade Gothic" charset="0"/>
                <a:ea typeface="Trade Gothic" charset="0"/>
                <a:cs typeface="Trade Gothic" charset="0"/>
              </a:rPr>
              <a:t>The 37,000 square foot building will feature a stunning vista of glass overlooking and reflecting the iconic Sleeping Giant and serve as a vibrant and stimulating meeting place</a:t>
            </a:r>
          </a:p>
          <a:p>
            <a:pPr marL="514350" indent="-285750"/>
            <a:r>
              <a:rPr lang="en-US" sz="1800" dirty="0">
                <a:latin typeface="Trade Gothic" charset="0"/>
                <a:ea typeface="Trade Gothic" charset="0"/>
                <a:cs typeface="Trade Gothic" charset="0"/>
              </a:rPr>
              <a:t>Residents and visitors can share in the exploration of art through exhibitions, gallery tours, education programs, public and private events and more</a:t>
            </a:r>
          </a:p>
          <a:p>
            <a:pPr marL="514350" indent="-285750"/>
            <a:r>
              <a:rPr lang="en-US" sz="1800" dirty="0">
                <a:latin typeface="Trade Gothic" charset="0"/>
                <a:ea typeface="Trade Gothic" charset="0"/>
                <a:cs typeface="Trade Gothic" charset="0"/>
              </a:rPr>
              <a:t>The new gallery will provide further stimulus to cultural, recreational and commercial growth in Thunder Bay.</a:t>
            </a:r>
          </a:p>
          <a:p>
            <a:pPr marL="514350" indent="-285750"/>
            <a:r>
              <a:rPr lang="en-US" sz="1800" dirty="0">
                <a:latin typeface="Trade Gothic" charset="0"/>
                <a:ea typeface="Trade Gothic" charset="0"/>
                <a:cs typeface="Trade Gothic" charset="0"/>
              </a:rPr>
              <a:t>Business and young professionals are attracted to communities with vibrant cultural programs and facilities.*</a:t>
            </a:r>
          </a:p>
        </p:txBody>
      </p:sp>
      <p:sp>
        <p:nvSpPr>
          <p:cNvPr id="9" name="Rectangle 8"/>
          <p:cNvSpPr/>
          <p:nvPr/>
        </p:nvSpPr>
        <p:spPr>
          <a:xfrm>
            <a:off x="779929" y="6010818"/>
            <a:ext cx="4572000" cy="553998"/>
          </a:xfrm>
          <a:prstGeom prst="rect">
            <a:avLst/>
          </a:prstGeom>
        </p:spPr>
        <p:txBody>
          <a:bodyPr>
            <a:spAutoFit/>
          </a:bodyPr>
          <a:lstStyle/>
          <a:p>
            <a:r>
              <a:rPr lang="en-CA" sz="1000" dirty="0">
                <a:latin typeface="Arial Narrow" panose="020B0606020202030204" pitchFamily="34" charset="0"/>
              </a:rPr>
              <a:t>*Building the Case for Business Support of the Arts</a:t>
            </a:r>
          </a:p>
          <a:p>
            <a:r>
              <a:rPr lang="en-CA" sz="1000" dirty="0">
                <a:latin typeface="Arial Narrow" panose="020B0606020202030204" pitchFamily="34" charset="0"/>
              </a:rPr>
              <a:t>A Study Commissioned by Business for the Arts</a:t>
            </a:r>
          </a:p>
          <a:p>
            <a:r>
              <a:rPr lang="en-CA" sz="1000" dirty="0">
                <a:latin typeface="Arial Narrow" panose="020B0606020202030204" pitchFamily="34" charset="0"/>
              </a:rPr>
              <a:t>February 2015</a:t>
            </a:r>
          </a:p>
        </p:txBody>
      </p:sp>
    </p:spTree>
    <p:extLst>
      <p:ext uri="{BB962C8B-B14F-4D97-AF65-F5344CB8AC3E}">
        <p14:creationId xmlns:p14="http://schemas.microsoft.com/office/powerpoint/2010/main" val="112189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79929" y="1291471"/>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Impact</a:t>
            </a:r>
            <a:endParaRPr lang="en-US" sz="3600" dirty="0">
              <a:latin typeface="Trade Gothic LT Std Bold Condensed No. 20" charset="0"/>
              <a:ea typeface="Trade Gothic LT Std Bold Condensed No. 20" charset="0"/>
              <a:cs typeface="Trade Gothic LT Std Bold Condensed No. 20" charset="0"/>
            </a:endParaRPr>
          </a:p>
        </p:txBody>
      </p:sp>
      <p:sp>
        <p:nvSpPr>
          <p:cNvPr id="9" name="Content Placeholder 2"/>
          <p:cNvSpPr txBox="1">
            <a:spLocks/>
          </p:cNvSpPr>
          <p:nvPr/>
        </p:nvSpPr>
        <p:spPr>
          <a:xfrm>
            <a:off x="779930" y="2196266"/>
            <a:ext cx="9961376" cy="3868868"/>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514350" indent="-285750"/>
            <a:r>
              <a:rPr lang="en-US" sz="1800" dirty="0">
                <a:latin typeface="Trade Gothic" charset="0"/>
                <a:ea typeface="Trade Gothic" charset="0"/>
                <a:cs typeface="Trade Gothic" charset="0"/>
              </a:rPr>
              <a:t>The Gallery will provide $33M in direct economic impact during construction.</a:t>
            </a:r>
          </a:p>
          <a:p>
            <a:pPr marL="514350" indent="-285750"/>
            <a:r>
              <a:rPr lang="en-US" sz="1800" dirty="0">
                <a:latin typeface="Trade Gothic" charset="0"/>
                <a:ea typeface="Trade Gothic" charset="0"/>
                <a:cs typeface="Trade Gothic" charset="0"/>
              </a:rPr>
              <a:t>Once open, the Gallery's operation will generate $2.2M annually in direct and indirect impacts to the local economy</a:t>
            </a:r>
          </a:p>
          <a:p>
            <a:pPr marL="514350" indent="-285750"/>
            <a:r>
              <a:rPr lang="en-US" sz="1800" dirty="0">
                <a:latin typeface="Trade Gothic" charset="0"/>
                <a:ea typeface="Trade Gothic" charset="0"/>
                <a:cs typeface="Trade Gothic" charset="0"/>
              </a:rPr>
              <a:t>As a major tourist attraction, the Gallery will also generate an estimated $7M in annual visitor spending</a:t>
            </a:r>
          </a:p>
          <a:p>
            <a:pPr marL="514350" indent="-285750"/>
            <a:r>
              <a:rPr lang="en-US" sz="1800" dirty="0">
                <a:latin typeface="Trade Gothic" charset="0"/>
                <a:ea typeface="Trade Gothic" charset="0"/>
                <a:cs typeface="Trade Gothic" charset="0"/>
              </a:rPr>
              <a:t>Currently, the Gallery attracts approximately 26,000 visitors each year, including residents and tourists. Visits include exhibitions, education and special events.</a:t>
            </a:r>
          </a:p>
          <a:p>
            <a:pPr marL="514350" indent="-285750"/>
            <a:r>
              <a:rPr lang="en-US" sz="1800" dirty="0">
                <a:latin typeface="Trade Gothic" charset="0"/>
                <a:ea typeface="Trade Gothic" charset="0"/>
                <a:cs typeface="Trade Gothic" charset="0"/>
              </a:rPr>
              <a:t>It is estimated that number will increase to just over 71,000 visitors each year, made up of 26,000 tourists and 45,000 local residents.</a:t>
            </a:r>
          </a:p>
          <a:p>
            <a:pPr marL="514350" indent="-285750"/>
            <a:r>
              <a:rPr lang="en-US" sz="1800" dirty="0">
                <a:latin typeface="Trade Gothic" charset="0"/>
                <a:ea typeface="Trade Gothic" charset="0"/>
                <a:cs typeface="Trade Gothic" charset="0"/>
              </a:rPr>
              <a:t>The Gallery will also generate 9 new direct full-time (3 project based, 6 permanent) and 6 new direct part-time jobs.</a:t>
            </a:r>
          </a:p>
        </p:txBody>
      </p:sp>
    </p:spTree>
    <p:extLst>
      <p:ext uri="{BB962C8B-B14F-4D97-AF65-F5344CB8AC3E}">
        <p14:creationId xmlns:p14="http://schemas.microsoft.com/office/powerpoint/2010/main" val="33016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9929" y="1291471"/>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Why?</a:t>
            </a:r>
            <a:endParaRPr lang="en-US" sz="3600" dirty="0">
              <a:latin typeface="Trade Gothic LT Std Bold Condensed No. 20" charset="0"/>
              <a:ea typeface="Trade Gothic LT Std Bold Condensed No. 20" charset="0"/>
              <a:cs typeface="Trade Gothic LT Std Bold Condensed No. 20" charset="0"/>
            </a:endParaRPr>
          </a:p>
        </p:txBody>
      </p:sp>
      <p:sp>
        <p:nvSpPr>
          <p:cNvPr id="5" name="Content Placeholder 2"/>
          <p:cNvSpPr txBox="1">
            <a:spLocks/>
          </p:cNvSpPr>
          <p:nvPr/>
        </p:nvSpPr>
        <p:spPr>
          <a:xfrm>
            <a:off x="779929" y="2226614"/>
            <a:ext cx="9418048" cy="2498267"/>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indent="0">
              <a:buNone/>
            </a:pPr>
            <a:r>
              <a:rPr lang="en-US" sz="1800" b="1" dirty="0">
                <a:latin typeface="Trade Gothic Bold Condensed No. 20" charset="0"/>
                <a:ea typeface="Trade Gothic Bold Condensed No. 20" charset="0"/>
                <a:cs typeface="Trade Gothic Bold Condensed No. 20" charset="0"/>
              </a:rPr>
              <a:t>Preservation and growth of the 1,600 piece, world-renowned permanent collection:</a:t>
            </a:r>
          </a:p>
          <a:p>
            <a:pPr marL="514350" indent="-285750"/>
            <a:r>
              <a:rPr lang="en-US" sz="1800" dirty="0">
                <a:latin typeface="Trade Gothic" charset="0"/>
                <a:ea typeface="Trade Gothic" charset="0"/>
                <a:cs typeface="Trade Gothic" charset="0"/>
              </a:rPr>
              <a:t>More space for appropriate storage</a:t>
            </a:r>
          </a:p>
          <a:p>
            <a:pPr marL="514350" indent="-285750"/>
            <a:r>
              <a:rPr lang="en-US" sz="1800" dirty="0">
                <a:latin typeface="Trade Gothic" charset="0"/>
                <a:ea typeface="Trade Gothic" charset="0"/>
                <a:cs typeface="Trade Gothic" charset="0"/>
              </a:rPr>
              <a:t>Greater environmental protection and restorative area</a:t>
            </a:r>
          </a:p>
          <a:p>
            <a:pPr indent="0">
              <a:buNone/>
            </a:pPr>
            <a:r>
              <a:rPr lang="en-US" sz="1800" b="1" dirty="0">
                <a:latin typeface="Trade Gothic Bold Condensed No. 20" charset="0"/>
                <a:ea typeface="Trade Gothic Bold Condensed No. 20" charset="0"/>
                <a:cs typeface="Trade Gothic Bold Condensed No. 20" charset="0"/>
              </a:rPr>
              <a:t>Increase exhibition space:</a:t>
            </a:r>
          </a:p>
          <a:p>
            <a:pPr marL="514350" indent="-285750"/>
            <a:r>
              <a:rPr lang="en-US" sz="1800" dirty="0">
                <a:latin typeface="Trade Gothic" charset="0"/>
                <a:ea typeface="Trade Gothic" charset="0"/>
                <a:cs typeface="Trade Gothic" charset="0"/>
              </a:rPr>
              <a:t>Opportunity to display more pieces from the permanent collection more often</a:t>
            </a:r>
          </a:p>
          <a:p>
            <a:pPr marL="514350" indent="-285750"/>
            <a:r>
              <a:rPr lang="en-US" sz="1800" dirty="0">
                <a:latin typeface="Trade Gothic" charset="0"/>
                <a:ea typeface="Trade Gothic" charset="0"/>
                <a:cs typeface="Trade Gothic" charset="0"/>
              </a:rPr>
              <a:t>Opportunity to host more and larger touring exhibitions</a:t>
            </a:r>
          </a:p>
          <a:p>
            <a:pPr marL="514350" indent="-285750"/>
            <a:endParaRPr lang="en-US" sz="1800" dirty="0">
              <a:latin typeface="Trade Gothic" charset="0"/>
              <a:ea typeface="Trade Gothic" charset="0"/>
              <a:cs typeface="Trade Gothic" charset="0"/>
            </a:endParaRPr>
          </a:p>
        </p:txBody>
      </p:sp>
    </p:spTree>
    <p:extLst>
      <p:ext uri="{BB962C8B-B14F-4D97-AF65-F5344CB8AC3E}">
        <p14:creationId xmlns:p14="http://schemas.microsoft.com/office/powerpoint/2010/main" val="407229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9929" y="1291471"/>
            <a:ext cx="10515600" cy="1164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tLang="en-US" sz="3600" b="1" dirty="0">
                <a:latin typeface="Trade Gothic LT Std Bold Condensed No. 20" charset="0"/>
                <a:ea typeface="Trade Gothic LT Std Bold Condensed No. 20" charset="0"/>
                <a:cs typeface="Trade Gothic LT Std Bold Condensed No. 20" charset="0"/>
              </a:rPr>
              <a:t>Why?</a:t>
            </a:r>
            <a:endParaRPr lang="en-US" sz="3600" dirty="0">
              <a:latin typeface="Trade Gothic LT Std Bold Condensed No. 20" charset="0"/>
              <a:ea typeface="Trade Gothic LT Std Bold Condensed No. 20" charset="0"/>
              <a:cs typeface="Trade Gothic LT Std Bold Condensed No. 20" charset="0"/>
            </a:endParaRPr>
          </a:p>
        </p:txBody>
      </p:sp>
      <p:sp>
        <p:nvSpPr>
          <p:cNvPr id="6" name="Content Placeholder 2"/>
          <p:cNvSpPr txBox="1">
            <a:spLocks/>
          </p:cNvSpPr>
          <p:nvPr/>
        </p:nvSpPr>
        <p:spPr>
          <a:xfrm>
            <a:off x="779928" y="2226614"/>
            <a:ext cx="9984528" cy="2498267"/>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indent="0">
              <a:buNone/>
            </a:pPr>
            <a:r>
              <a:rPr lang="en-US" sz="1800" b="1" dirty="0">
                <a:latin typeface="Trade Gothic Bold Condensed No. 20" charset="0"/>
                <a:ea typeface="Trade Gothic Bold Condensed No. 20" charset="0"/>
                <a:cs typeface="Trade Gothic Bold Condensed No. 20" charset="0"/>
              </a:rPr>
              <a:t>Continuation and growth of diverse public programming</a:t>
            </a:r>
          </a:p>
          <a:p>
            <a:pPr marL="514350" indent="-285750"/>
            <a:r>
              <a:rPr lang="en-US" sz="1800" dirty="0">
                <a:latin typeface="Trade Gothic" charset="0"/>
                <a:ea typeface="Trade Gothic" charset="0"/>
                <a:cs typeface="Trade Gothic" charset="0"/>
              </a:rPr>
              <a:t>High demand for art classes and workshops for schools and community, as well as rental space for private functions</a:t>
            </a:r>
          </a:p>
          <a:p>
            <a:pPr marL="514350" indent="-285750"/>
            <a:r>
              <a:rPr lang="en-US" sz="1800" dirty="0">
                <a:latin typeface="Trade Gothic" charset="0"/>
                <a:ea typeface="Trade Gothic" charset="0"/>
                <a:cs typeface="Trade Gothic" charset="0"/>
              </a:rPr>
              <a:t>Current space of one community room will grow to two art studios and one lecture theatre</a:t>
            </a:r>
          </a:p>
          <a:p>
            <a:pPr marL="514350" indent="-285750"/>
            <a:r>
              <a:rPr lang="en-US" sz="1800" dirty="0">
                <a:latin typeface="Trade Gothic" charset="0"/>
                <a:ea typeface="Trade Gothic" charset="0"/>
                <a:cs typeface="Trade Gothic" charset="0"/>
              </a:rPr>
              <a:t>Use of outdoor space near the gallery and throughout Prince Arthur's Landing</a:t>
            </a:r>
          </a:p>
          <a:p>
            <a:pPr indent="0">
              <a:buNone/>
            </a:pPr>
            <a:r>
              <a:rPr lang="en-US" sz="1800" b="1" dirty="0">
                <a:latin typeface="Trade Gothic Bold Condensed No. 20" charset="0"/>
                <a:ea typeface="Trade Gothic Bold Condensed No. 20" charset="0"/>
                <a:cs typeface="Trade Gothic Bold Condensed No. 20" charset="0"/>
              </a:rPr>
              <a:t>Improve visibility</a:t>
            </a:r>
          </a:p>
          <a:p>
            <a:pPr marL="514350" indent="-285750"/>
            <a:r>
              <a:rPr lang="en-US" sz="1800" dirty="0">
                <a:latin typeface="Trade Gothic" charset="0"/>
                <a:ea typeface="Trade Gothic" charset="0"/>
                <a:cs typeface="Trade Gothic" charset="0"/>
              </a:rPr>
              <a:t>Transition from solely destination to walk-in, increasing public engagement and prominence</a:t>
            </a:r>
          </a:p>
          <a:p>
            <a:pPr marL="514350" indent="-285750"/>
            <a:r>
              <a:rPr lang="en-US" sz="1800" dirty="0">
                <a:latin typeface="Trade Gothic" charset="0"/>
                <a:ea typeface="Trade Gothic" charset="0"/>
                <a:cs typeface="Trade Gothic" charset="0"/>
              </a:rPr>
              <a:t>Complement the existing and emerging cultural and recreational destinations at Prince Arthur's Landing</a:t>
            </a:r>
          </a:p>
          <a:p>
            <a:pPr marL="514350" indent="-285750"/>
            <a:endParaRPr lang="en-US" sz="1800" dirty="0">
              <a:latin typeface="Trade Gothic" charset="0"/>
              <a:ea typeface="Trade Gothic" charset="0"/>
              <a:cs typeface="Trade Gothic" charset="0"/>
            </a:endParaRPr>
          </a:p>
        </p:txBody>
      </p:sp>
    </p:spTree>
    <p:extLst>
      <p:ext uri="{BB962C8B-B14F-4D97-AF65-F5344CB8AC3E}">
        <p14:creationId xmlns:p14="http://schemas.microsoft.com/office/powerpoint/2010/main" val="237582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9929" y="1291471"/>
            <a:ext cx="10515600" cy="1164332"/>
          </a:xfrm>
        </p:spPr>
        <p:txBody>
          <a:bodyPr>
            <a:normAutofit/>
          </a:bodyPr>
          <a:lstStyle/>
          <a:p>
            <a:r>
              <a:rPr lang="en-CA" altLang="en-US" sz="3600" b="1" dirty="0">
                <a:latin typeface="Trade Gothic LT Std Bold Condensed No. 20" charset="0"/>
                <a:ea typeface="Trade Gothic LT Std Bold Condensed No. 20" charset="0"/>
                <a:cs typeface="Trade Gothic LT Std Bold Condensed No. 20" charset="0"/>
              </a:rPr>
              <a:t>Why Business Supports the Arts*</a:t>
            </a:r>
            <a:endParaRPr lang="en-US" sz="3600" dirty="0">
              <a:latin typeface="Trade Gothic LT Std Bold Condensed No. 20" charset="0"/>
              <a:ea typeface="Trade Gothic LT Std Bold Condensed No. 20" charset="0"/>
              <a:cs typeface="Trade Gothic LT Std Bold Condensed No. 20" charset="0"/>
            </a:endParaRPr>
          </a:p>
        </p:txBody>
      </p:sp>
      <p:sp>
        <p:nvSpPr>
          <p:cNvPr id="6" name="Content Placeholder 2"/>
          <p:cNvSpPr>
            <a:spLocks noGrp="1"/>
          </p:cNvSpPr>
          <p:nvPr>
            <p:ph idx="1"/>
          </p:nvPr>
        </p:nvSpPr>
        <p:spPr>
          <a:xfrm>
            <a:off x="779929" y="2104687"/>
            <a:ext cx="11080377" cy="3955762"/>
          </a:xfrm>
          <a:ln>
            <a:noFill/>
          </a:ln>
        </p:spPr>
        <p:style>
          <a:lnRef idx="2">
            <a:schemeClr val="accent1"/>
          </a:lnRef>
          <a:fillRef idx="1">
            <a:schemeClr val="lt1"/>
          </a:fillRef>
          <a:effectRef idx="0">
            <a:schemeClr val="accent1"/>
          </a:effectRef>
          <a:fontRef idx="minor">
            <a:schemeClr val="dk1"/>
          </a:fontRef>
        </p:style>
        <p:txBody>
          <a:bodyPr>
            <a:noAutofit/>
          </a:bodyPr>
          <a:lstStyle/>
          <a:p>
            <a:pPr indent="0">
              <a:buNone/>
            </a:pPr>
            <a:r>
              <a:rPr lang="en-US" sz="1800" b="1" dirty="0">
                <a:latin typeface="Trade Gothic Bold Condensed No. 20" charset="0"/>
                <a:ea typeface="Trade Gothic Bold Condensed No. 20" charset="0"/>
                <a:cs typeface="Trade Gothic Bold Condensed No. 20" charset="0"/>
              </a:rPr>
              <a:t>Support provides a return on investment (ROI) and creates strong brand equity:</a:t>
            </a:r>
          </a:p>
          <a:p>
            <a:pPr marL="514350" indent="-285750"/>
            <a:r>
              <a:rPr lang="en-US" sz="1800" dirty="0">
                <a:latin typeface="Trade Gothic" charset="0"/>
                <a:ea typeface="Trade Gothic" charset="0"/>
                <a:cs typeface="Trade Gothic" charset="0"/>
              </a:rPr>
              <a:t>Consumers care about companies who have a strong relationship and connection to the community</a:t>
            </a:r>
          </a:p>
          <a:p>
            <a:pPr marL="514350" indent="-285750"/>
            <a:r>
              <a:rPr lang="en-US" sz="1800" dirty="0">
                <a:latin typeface="Trade Gothic" charset="0"/>
                <a:ea typeface="Trade Gothic" charset="0"/>
                <a:cs typeface="Trade Gothic" charset="0"/>
              </a:rPr>
              <a:t>63% of Canadian believe that businesses have an important role to play in supporting the arts</a:t>
            </a:r>
          </a:p>
          <a:p>
            <a:pPr marL="514350" indent="-285750"/>
            <a:r>
              <a:rPr lang="en-US" sz="1800" dirty="0">
                <a:latin typeface="Trade Gothic" charset="0"/>
                <a:ea typeface="Trade Gothic" charset="0"/>
                <a:cs typeface="Trade Gothic" charset="0"/>
              </a:rPr>
              <a:t>52% of Canadians indicate they have a more favorable attitude toward businesses that support the arts</a:t>
            </a:r>
          </a:p>
          <a:p>
            <a:pPr marL="514350" indent="-285750"/>
            <a:r>
              <a:rPr lang="en-US" sz="1800" dirty="0">
                <a:latin typeface="Trade Gothic" charset="0"/>
                <a:ea typeface="Trade Gothic" charset="0"/>
                <a:cs typeface="Trade Gothic" charset="0"/>
              </a:rPr>
              <a:t>34% of Canadians prefer attending arts events and venues, 29% sporting events and venues</a:t>
            </a:r>
          </a:p>
          <a:p>
            <a:pPr indent="0">
              <a:spcBef>
                <a:spcPts val="0"/>
              </a:spcBef>
              <a:buNone/>
            </a:pPr>
            <a:endParaRPr lang="en-US" sz="1800" dirty="0">
              <a:latin typeface="Trade Gothic" charset="0"/>
              <a:ea typeface="Trade Gothic" charset="0"/>
              <a:cs typeface="Trade Gothic" charset="0"/>
            </a:endParaRPr>
          </a:p>
          <a:p>
            <a:pPr indent="0">
              <a:buNone/>
            </a:pPr>
            <a:r>
              <a:rPr lang="en-US" sz="1800" b="1" dirty="0">
                <a:latin typeface="Trade Gothic Bold Condensed No. 20" charset="0"/>
                <a:ea typeface="Trade Gothic Bold Condensed No. 20" charset="0"/>
                <a:cs typeface="Trade Gothic Bold Condensed No. 20" charset="0"/>
              </a:rPr>
              <a:t>Support also provides social return on investment (SROI):</a:t>
            </a:r>
          </a:p>
          <a:p>
            <a:pPr marL="514350" indent="-285750"/>
            <a:r>
              <a:rPr lang="en-US" sz="1800" dirty="0">
                <a:latin typeface="Trade Gothic" charset="0"/>
                <a:ea typeface="Trade Gothic" charset="0"/>
                <a:cs typeface="Trade Gothic" charset="0"/>
              </a:rPr>
              <a:t>Enhances community well-being and health</a:t>
            </a:r>
          </a:p>
          <a:p>
            <a:pPr marL="514350" indent="-285750"/>
            <a:r>
              <a:rPr lang="en-US" sz="1800" dirty="0">
                <a:latin typeface="Trade Gothic" charset="0"/>
                <a:ea typeface="Trade Gothic" charset="0"/>
                <a:cs typeface="Trade Gothic" charset="0"/>
              </a:rPr>
              <a:t>Creates a vibrant and attractive community appealing to new business and residents as well as visitors</a:t>
            </a:r>
          </a:p>
          <a:p>
            <a:pPr marL="514350" indent="-285750"/>
            <a:r>
              <a:rPr lang="en-US" sz="1800" dirty="0">
                <a:latin typeface="Trade Gothic" charset="0"/>
                <a:ea typeface="Trade Gothic" charset="0"/>
                <a:cs typeface="Trade Gothic" charset="0"/>
              </a:rPr>
              <a:t>Enhances the emotional and intellectual development of children</a:t>
            </a:r>
          </a:p>
          <a:p>
            <a:pPr indent="0">
              <a:buNone/>
            </a:pPr>
            <a:endParaRPr lang="en-US" sz="1800" dirty="0">
              <a:latin typeface="Trade Gothic" charset="0"/>
              <a:ea typeface="Trade Gothic" charset="0"/>
              <a:cs typeface="Trade Gothic" charset="0"/>
            </a:endParaRPr>
          </a:p>
        </p:txBody>
      </p:sp>
      <p:sp>
        <p:nvSpPr>
          <p:cNvPr id="7" name="Rectangle 6"/>
          <p:cNvSpPr/>
          <p:nvPr/>
        </p:nvSpPr>
        <p:spPr>
          <a:xfrm>
            <a:off x="779929" y="5992813"/>
            <a:ext cx="4572000" cy="553998"/>
          </a:xfrm>
          <a:prstGeom prst="rect">
            <a:avLst/>
          </a:prstGeom>
        </p:spPr>
        <p:txBody>
          <a:bodyPr>
            <a:spAutoFit/>
          </a:bodyPr>
          <a:lstStyle/>
          <a:p>
            <a:r>
              <a:rPr lang="en-CA" sz="1000" dirty="0">
                <a:latin typeface="Arial Narrow" panose="020B0606020202030204" pitchFamily="34" charset="0"/>
              </a:rPr>
              <a:t>*Building the Case for Business Support of the Arts</a:t>
            </a:r>
          </a:p>
          <a:p>
            <a:r>
              <a:rPr lang="en-CA" sz="1000" dirty="0">
                <a:latin typeface="Arial Narrow" panose="020B0606020202030204" pitchFamily="34" charset="0"/>
              </a:rPr>
              <a:t>A Study Commissioned by Business for the Arts</a:t>
            </a:r>
          </a:p>
          <a:p>
            <a:r>
              <a:rPr lang="en-CA" sz="1000" dirty="0">
                <a:latin typeface="Arial Narrow" panose="020B0606020202030204" pitchFamily="34" charset="0"/>
              </a:rPr>
              <a:t>February 2015</a:t>
            </a:r>
          </a:p>
        </p:txBody>
      </p:sp>
    </p:spTree>
    <p:extLst>
      <p:ext uri="{BB962C8B-B14F-4D97-AF65-F5344CB8AC3E}">
        <p14:creationId xmlns:p14="http://schemas.microsoft.com/office/powerpoint/2010/main" val="347480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9929" y="1291471"/>
            <a:ext cx="10515600" cy="1164332"/>
          </a:xfrm>
        </p:spPr>
        <p:txBody>
          <a:bodyPr>
            <a:normAutofit/>
          </a:bodyPr>
          <a:lstStyle/>
          <a:p>
            <a:r>
              <a:rPr lang="en-CA" altLang="en-US" sz="3600" b="1" dirty="0">
                <a:latin typeface="Trade Gothic LT Std Bold Condensed No. 20" charset="0"/>
                <a:ea typeface="Trade Gothic LT Std Bold Condensed No. 20" charset="0"/>
                <a:cs typeface="Trade Gothic LT Std Bold Condensed No. 20" charset="0"/>
              </a:rPr>
              <a:t>Project Schedule</a:t>
            </a:r>
            <a:endParaRPr lang="en-US" sz="3600" dirty="0">
              <a:latin typeface="Trade Gothic LT Std Bold Condensed No. 20" charset="0"/>
              <a:ea typeface="Trade Gothic LT Std Bold Condensed No. 20" charset="0"/>
              <a:cs typeface="Trade Gothic LT Std Bold Condensed No. 20" charset="0"/>
            </a:endParaRPr>
          </a:p>
        </p:txBody>
      </p:sp>
      <p:sp>
        <p:nvSpPr>
          <p:cNvPr id="6" name="Content Placeholder 2"/>
          <p:cNvSpPr>
            <a:spLocks noGrp="1"/>
          </p:cNvSpPr>
          <p:nvPr>
            <p:ph idx="1"/>
          </p:nvPr>
        </p:nvSpPr>
        <p:spPr>
          <a:xfrm>
            <a:off x="779929" y="2104687"/>
            <a:ext cx="11080377" cy="3955762"/>
          </a:xfrm>
          <a:ln>
            <a:noFill/>
          </a:ln>
        </p:spPr>
        <p:style>
          <a:lnRef idx="2">
            <a:schemeClr val="accent1"/>
          </a:lnRef>
          <a:fillRef idx="1">
            <a:schemeClr val="lt1"/>
          </a:fillRef>
          <a:effectRef idx="0">
            <a:schemeClr val="accent1"/>
          </a:effectRef>
          <a:fontRef idx="minor">
            <a:schemeClr val="dk1"/>
          </a:fontRef>
        </p:style>
        <p:txBody>
          <a:bodyPr>
            <a:noAutofit/>
          </a:bodyPr>
          <a:lstStyle/>
          <a:p>
            <a:pPr indent="0">
              <a:buNone/>
            </a:pPr>
            <a:r>
              <a:rPr lang="en-US" sz="1800" b="1" dirty="0">
                <a:latin typeface="Trade Gothic Bold Condensed No. 20" charset="0"/>
                <a:ea typeface="Trade Gothic Bold Condensed No. 20" charset="0"/>
                <a:cs typeface="Trade Gothic Bold Condensed No. 20" charset="0"/>
              </a:rPr>
              <a:t>Architectural Design Phase</a:t>
            </a:r>
          </a:p>
          <a:p>
            <a:pPr marL="514350" indent="-285750"/>
            <a:r>
              <a:rPr lang="en-US" sz="1800" dirty="0">
                <a:latin typeface="Trade Gothic" charset="0"/>
                <a:ea typeface="Trade Gothic" charset="0"/>
                <a:cs typeface="Trade Gothic" charset="0"/>
              </a:rPr>
              <a:t>Design Development – approved in June, 2017</a:t>
            </a:r>
          </a:p>
          <a:p>
            <a:pPr marL="514350" indent="-285750"/>
            <a:r>
              <a:rPr lang="en-US" sz="1800" dirty="0">
                <a:latin typeface="Trade Gothic" charset="0"/>
                <a:ea typeface="Trade Gothic" charset="0"/>
                <a:cs typeface="Trade Gothic" charset="0"/>
              </a:rPr>
              <a:t>Construction Drawings – to be approved in October, 2018</a:t>
            </a:r>
          </a:p>
          <a:p>
            <a:pPr marL="514350" indent="-285750"/>
            <a:r>
              <a:rPr lang="en-US" sz="1800" dirty="0">
                <a:latin typeface="Trade Gothic" charset="0"/>
                <a:ea typeface="Trade Gothic" charset="0"/>
                <a:cs typeface="Trade Gothic" charset="0"/>
              </a:rPr>
              <a:t>Tendering – November 2018 – February 2019</a:t>
            </a:r>
          </a:p>
          <a:p>
            <a:pPr marL="514350" indent="-285750"/>
            <a:r>
              <a:rPr lang="en-US" sz="1800" dirty="0">
                <a:latin typeface="Trade Gothic" charset="0"/>
                <a:ea typeface="Trade Gothic" charset="0"/>
                <a:cs typeface="Trade Gothic" charset="0"/>
              </a:rPr>
              <a:t>Record of Site Condition Approval – February 2019</a:t>
            </a:r>
          </a:p>
          <a:p>
            <a:pPr indent="0">
              <a:spcBef>
                <a:spcPts val="0"/>
              </a:spcBef>
              <a:buNone/>
            </a:pPr>
            <a:endParaRPr lang="en-US" sz="1800" dirty="0">
              <a:latin typeface="Trade Gothic" charset="0"/>
              <a:ea typeface="Trade Gothic" charset="0"/>
              <a:cs typeface="Trade Gothic" charset="0"/>
            </a:endParaRPr>
          </a:p>
          <a:p>
            <a:pPr indent="0">
              <a:buNone/>
            </a:pPr>
            <a:r>
              <a:rPr lang="en-US" sz="1800" b="1" dirty="0">
                <a:latin typeface="Trade Gothic Bold Condensed No. 20" charset="0"/>
                <a:ea typeface="Trade Gothic Bold Condensed No. 20" charset="0"/>
                <a:cs typeface="Trade Gothic Bold Condensed No. 20" charset="0"/>
              </a:rPr>
              <a:t>Construction Phase</a:t>
            </a:r>
          </a:p>
          <a:p>
            <a:pPr marL="514350" indent="-285750"/>
            <a:r>
              <a:rPr lang="en-US" sz="1800" dirty="0">
                <a:latin typeface="Trade Gothic" charset="0"/>
                <a:ea typeface="Trade Gothic" charset="0"/>
                <a:cs typeface="Trade Gothic" charset="0"/>
              </a:rPr>
              <a:t>Start – March 2019</a:t>
            </a:r>
          </a:p>
          <a:p>
            <a:pPr marL="514350" indent="-285750"/>
            <a:r>
              <a:rPr lang="en-US" sz="1800" dirty="0">
                <a:latin typeface="Trade Gothic" charset="0"/>
                <a:ea typeface="Trade Gothic" charset="0"/>
                <a:cs typeface="Trade Gothic" charset="0"/>
              </a:rPr>
              <a:t>Substantial Completion – November 2020</a:t>
            </a:r>
          </a:p>
          <a:p>
            <a:pPr marL="514350" indent="-285750"/>
            <a:r>
              <a:rPr lang="en-US" sz="1800" dirty="0">
                <a:latin typeface="Trade Gothic" charset="0"/>
                <a:ea typeface="Trade Gothic" charset="0"/>
                <a:cs typeface="Trade Gothic" charset="0"/>
              </a:rPr>
              <a:t>Commissioning – December 2020 to April 2021</a:t>
            </a:r>
          </a:p>
          <a:p>
            <a:pPr marL="514350" indent="-285750"/>
            <a:r>
              <a:rPr lang="en-US" sz="1800" dirty="0">
                <a:latin typeface="Trade Gothic" charset="0"/>
                <a:ea typeface="Trade Gothic" charset="0"/>
                <a:cs typeface="Trade Gothic" charset="0"/>
              </a:rPr>
              <a:t>Opening – estimated May 2021</a:t>
            </a:r>
          </a:p>
          <a:p>
            <a:pPr indent="0">
              <a:buNone/>
            </a:pPr>
            <a:endParaRPr lang="en-US" sz="1800" dirty="0">
              <a:latin typeface="Trade Gothic" charset="0"/>
              <a:ea typeface="Trade Gothic" charset="0"/>
              <a:cs typeface="Trade Gothic" charset="0"/>
            </a:endParaRPr>
          </a:p>
        </p:txBody>
      </p:sp>
    </p:spTree>
    <p:extLst>
      <p:ext uri="{BB962C8B-B14F-4D97-AF65-F5344CB8AC3E}">
        <p14:creationId xmlns:p14="http://schemas.microsoft.com/office/powerpoint/2010/main" val="15964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9929" y="1291471"/>
            <a:ext cx="10515600" cy="1164332"/>
          </a:xfrm>
        </p:spPr>
        <p:txBody>
          <a:bodyPr>
            <a:normAutofit/>
          </a:bodyPr>
          <a:lstStyle/>
          <a:p>
            <a:r>
              <a:rPr lang="en-CA" altLang="en-US" sz="3600" b="1" dirty="0">
                <a:latin typeface="Trade Gothic LT Std Bold Condensed No. 20" charset="0"/>
                <a:ea typeface="Trade Gothic LT Std Bold Condensed No. 20" charset="0"/>
                <a:cs typeface="Trade Gothic LT Std Bold Condensed No. 20" charset="0"/>
              </a:rPr>
              <a:t>Confirmed Project Funding to Date</a:t>
            </a:r>
          </a:p>
        </p:txBody>
      </p:sp>
      <p:graphicFrame>
        <p:nvGraphicFramePr>
          <p:cNvPr id="7" name="Table 6"/>
          <p:cNvGraphicFramePr>
            <a:graphicFrameLocks noGrp="1"/>
          </p:cNvGraphicFramePr>
          <p:nvPr>
            <p:extLst>
              <p:ext uri="{D42A27DB-BD31-4B8C-83A1-F6EECF244321}">
                <p14:modId xmlns:p14="http://schemas.microsoft.com/office/powerpoint/2010/main" val="2177639797"/>
              </p:ext>
            </p:extLst>
          </p:nvPr>
        </p:nvGraphicFramePr>
        <p:xfrm>
          <a:off x="2076448" y="2044066"/>
          <a:ext cx="7922561" cy="4011586"/>
        </p:xfrm>
        <a:graphic>
          <a:graphicData uri="http://schemas.openxmlformats.org/drawingml/2006/table">
            <a:tbl>
              <a:tblPr firstRow="1" firstCol="1" bandRow="1">
                <a:tableStyleId>{5C22544A-7EE6-4342-B048-85BDC9FD1C3A}</a:tableStyleId>
              </a:tblPr>
              <a:tblGrid>
                <a:gridCol w="6586008">
                  <a:extLst>
                    <a:ext uri="{9D8B030D-6E8A-4147-A177-3AD203B41FA5}">
                      <a16:colId xmlns:a16="http://schemas.microsoft.com/office/drawing/2014/main" val="20000"/>
                    </a:ext>
                  </a:extLst>
                </a:gridCol>
                <a:gridCol w="1336553">
                  <a:extLst>
                    <a:ext uri="{9D8B030D-6E8A-4147-A177-3AD203B41FA5}">
                      <a16:colId xmlns:a16="http://schemas.microsoft.com/office/drawing/2014/main" val="20001"/>
                    </a:ext>
                  </a:extLst>
                </a:gridCol>
              </a:tblGrid>
              <a:tr h="435943">
                <a:tc>
                  <a:txBody>
                    <a:bodyPr/>
                    <a:lstStyle/>
                    <a:p>
                      <a:pPr marL="0" marR="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PROJECT TOTAL</a:t>
                      </a:r>
                    </a:p>
                  </a:txBody>
                  <a:tcPr marL="68580" marR="68580" marT="0" marB="0" anchor="ctr">
                    <a:lnB w="38100" cap="flat" cmpd="sng" algn="ctr">
                      <a:solidFill>
                        <a:schemeClr val="tx1"/>
                      </a:solidFill>
                      <a:prstDash val="solid"/>
                      <a:round/>
                      <a:headEnd type="none" w="med" len="med"/>
                      <a:tailEnd type="none" w="med" len="med"/>
                    </a:lnB>
                    <a:solidFill>
                      <a:schemeClr val="bg1"/>
                    </a:solidFill>
                  </a:tcPr>
                </a:tc>
                <a:tc>
                  <a:txBody>
                    <a:bodyPr/>
                    <a:lstStyle/>
                    <a:p>
                      <a:pPr marL="471170" marR="0" indent="-47117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$33M</a:t>
                      </a:r>
                    </a:p>
                  </a:txBody>
                  <a:tcPr marL="68580" marR="68580" marT="0" marB="0" anchor="ctr">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7038">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Federal</a:t>
                      </a:r>
                      <a:r>
                        <a:rPr lang="en-CA" sz="1600" b="0" i="0" baseline="0" dirty="0">
                          <a:solidFill>
                            <a:schemeClr val="tx1"/>
                          </a:solidFill>
                          <a:effectLst/>
                          <a:latin typeface="Trade Gothic" charset="0"/>
                          <a:ea typeface="Trade Gothic" charset="0"/>
                          <a:cs typeface="Trade Gothic" charset="0"/>
                        </a:rPr>
                        <a:t> Government - </a:t>
                      </a:r>
                      <a:r>
                        <a:rPr lang="en-CA" sz="1600" b="0" i="0" dirty="0">
                          <a:solidFill>
                            <a:schemeClr val="tx1"/>
                          </a:solidFill>
                          <a:effectLst/>
                          <a:latin typeface="Trade Gothic" charset="0"/>
                          <a:ea typeface="Trade Gothic" charset="0"/>
                          <a:cs typeface="Trade Gothic" charset="0"/>
                        </a:rPr>
                        <a:t>Cultural</a:t>
                      </a:r>
                      <a:r>
                        <a:rPr lang="en-CA" sz="1600" b="0" i="0" baseline="0" dirty="0">
                          <a:solidFill>
                            <a:schemeClr val="tx1"/>
                          </a:solidFill>
                          <a:effectLst/>
                          <a:latin typeface="Trade Gothic" charset="0"/>
                          <a:ea typeface="Trade Gothic" charset="0"/>
                          <a:cs typeface="Trade Gothic" charset="0"/>
                        </a:rPr>
                        <a:t> Spaces</a:t>
                      </a:r>
                      <a:endParaRPr lang="en-CA" sz="1600" b="0" i="0" dirty="0">
                        <a:solidFill>
                          <a:schemeClr val="tx1"/>
                        </a:solidFill>
                        <a:effectLst/>
                        <a:latin typeface="Trade Gothic" charset="0"/>
                        <a:ea typeface="Trade Gothic" charset="0"/>
                        <a:cs typeface="Trade Gothic"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$11.5M</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1"/>
                  </a:ext>
                </a:extLst>
              </a:tr>
              <a:tr h="587038">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City of Thunder Bay</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$5M</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r h="604843">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Provincial Government - Northern Ontario Heritage</a:t>
                      </a:r>
                      <a:r>
                        <a:rPr lang="en-CA" sz="1600" b="0" i="0" baseline="0" dirty="0">
                          <a:solidFill>
                            <a:schemeClr val="tx1"/>
                          </a:solidFill>
                          <a:effectLst/>
                          <a:latin typeface="Trade Gothic" charset="0"/>
                          <a:ea typeface="Trade Gothic" charset="0"/>
                          <a:cs typeface="Trade Gothic" charset="0"/>
                        </a:rPr>
                        <a:t> Fund</a:t>
                      </a:r>
                      <a:endParaRPr lang="en-CA" sz="1600" b="0" i="0" dirty="0">
                        <a:solidFill>
                          <a:schemeClr val="tx1"/>
                        </a:solidFill>
                        <a:effectLst/>
                        <a:latin typeface="Trade Gothic" charset="0"/>
                        <a:ea typeface="Trade Gothic" charset="0"/>
                        <a:cs typeface="Trade Gothic" charset="0"/>
                      </a:endParaRP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$5M</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604843">
                <a:tc>
                  <a:txBody>
                    <a:bodyPr/>
                    <a:lstStyle/>
                    <a:p>
                      <a:pPr marL="0" marR="0" algn="l">
                        <a:lnSpc>
                          <a:spcPct val="115000"/>
                        </a:lnSpc>
                        <a:spcBef>
                          <a:spcPts val="0"/>
                        </a:spcBef>
                        <a:spcAft>
                          <a:spcPts val="0"/>
                        </a:spcAft>
                      </a:pPr>
                      <a:r>
                        <a:rPr lang="en-CA" sz="1600" b="0" i="0" dirty="0" err="1">
                          <a:solidFill>
                            <a:schemeClr val="tx1"/>
                          </a:solidFill>
                          <a:effectLst/>
                          <a:latin typeface="Trade Gothic" charset="0"/>
                          <a:ea typeface="Trade Gothic" charset="0"/>
                          <a:cs typeface="Trade Gothic" charset="0"/>
                        </a:rPr>
                        <a:t>FedNor</a:t>
                      </a:r>
                      <a:endParaRPr lang="en-CA" sz="1600" b="0" i="0" dirty="0">
                        <a:solidFill>
                          <a:schemeClr val="tx1"/>
                        </a:solidFill>
                        <a:effectLst/>
                        <a:latin typeface="Trade Gothic" charset="0"/>
                        <a:ea typeface="Trade Gothic" charset="0"/>
                        <a:cs typeface="Trade Gothic" charset="0"/>
                      </a:endParaRP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$3.5M</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4"/>
                  </a:ext>
                </a:extLst>
              </a:tr>
              <a:tr h="604843">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Fed,</a:t>
                      </a:r>
                      <a:r>
                        <a:rPr lang="en-CA" sz="1600" b="0" i="0" baseline="0" dirty="0">
                          <a:solidFill>
                            <a:schemeClr val="tx1"/>
                          </a:solidFill>
                          <a:effectLst/>
                          <a:latin typeface="Trade Gothic" charset="0"/>
                          <a:ea typeface="Trade Gothic" charset="0"/>
                          <a:cs typeface="Trade Gothic" charset="0"/>
                        </a:rPr>
                        <a:t> </a:t>
                      </a:r>
                      <a:r>
                        <a:rPr lang="en-CA" sz="1600" b="0" i="0" baseline="0" dirty="0" err="1">
                          <a:solidFill>
                            <a:schemeClr val="tx1"/>
                          </a:solidFill>
                          <a:effectLst/>
                          <a:latin typeface="Trade Gothic" charset="0"/>
                          <a:ea typeface="Trade Gothic" charset="0"/>
                          <a:cs typeface="Trade Gothic" charset="0"/>
                        </a:rPr>
                        <a:t>Prov</a:t>
                      </a:r>
                      <a:r>
                        <a:rPr lang="en-CA" sz="1600" b="0" i="0" baseline="0" dirty="0">
                          <a:solidFill>
                            <a:schemeClr val="tx1"/>
                          </a:solidFill>
                          <a:effectLst/>
                          <a:latin typeface="Trade Gothic" charset="0"/>
                          <a:ea typeface="Trade Gothic" charset="0"/>
                          <a:cs typeface="Trade Gothic" charset="0"/>
                        </a:rPr>
                        <a:t>, </a:t>
                      </a:r>
                      <a:r>
                        <a:rPr lang="en-CA" sz="1600" b="0" i="0" baseline="0" dirty="0" err="1">
                          <a:solidFill>
                            <a:schemeClr val="tx1"/>
                          </a:solidFill>
                          <a:effectLst/>
                          <a:latin typeface="Trade Gothic" charset="0"/>
                          <a:ea typeface="Trade Gothic" charset="0"/>
                          <a:cs typeface="Trade Gothic" charset="0"/>
                        </a:rPr>
                        <a:t>Mun</a:t>
                      </a:r>
                      <a:r>
                        <a:rPr lang="en-CA" sz="1600" b="0" i="0" baseline="0" dirty="0">
                          <a:solidFill>
                            <a:schemeClr val="tx1"/>
                          </a:solidFill>
                          <a:effectLst/>
                          <a:latin typeface="Trade Gothic" charset="0"/>
                          <a:ea typeface="Trade Gothic" charset="0"/>
                          <a:cs typeface="Trade Gothic" charset="0"/>
                        </a:rPr>
                        <a:t> - </a:t>
                      </a:r>
                      <a:r>
                        <a:rPr lang="en-CA" sz="1600" b="0" i="0" dirty="0">
                          <a:solidFill>
                            <a:schemeClr val="tx1"/>
                          </a:solidFill>
                          <a:effectLst/>
                          <a:latin typeface="Trade Gothic" charset="0"/>
                          <a:ea typeface="Trade Gothic" charset="0"/>
                          <a:cs typeface="Trade Gothic" charset="0"/>
                        </a:rPr>
                        <a:t>Architectural</a:t>
                      </a:r>
                      <a:r>
                        <a:rPr lang="en-CA" sz="1600" b="0" i="0" baseline="0" dirty="0">
                          <a:solidFill>
                            <a:schemeClr val="tx1"/>
                          </a:solidFill>
                          <a:effectLst/>
                          <a:latin typeface="Trade Gothic" charset="0"/>
                          <a:ea typeface="Trade Gothic" charset="0"/>
                          <a:cs typeface="Trade Gothic" charset="0"/>
                        </a:rPr>
                        <a:t> Design</a:t>
                      </a:r>
                      <a:endParaRPr lang="en-CA" sz="1600" b="0" i="0" dirty="0">
                        <a:solidFill>
                          <a:schemeClr val="tx1"/>
                        </a:solidFill>
                        <a:effectLst/>
                        <a:latin typeface="Trade Gothic" charset="0"/>
                        <a:ea typeface="Trade Gothic" charset="0"/>
                        <a:cs typeface="Trade Gothic" charset="0"/>
                      </a:endParaRP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$2.5M</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5"/>
                  </a:ext>
                </a:extLst>
              </a:tr>
              <a:tr h="587038">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AWE Capital Campaign</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$2.1M</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588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1886260"/>
              </p:ext>
            </p:extLst>
          </p:nvPr>
        </p:nvGraphicFramePr>
        <p:xfrm>
          <a:off x="1837764" y="1745879"/>
          <a:ext cx="8399930" cy="3742908"/>
        </p:xfrm>
        <a:graphic>
          <a:graphicData uri="http://schemas.openxmlformats.org/drawingml/2006/table">
            <a:tbl>
              <a:tblPr firstRow="1" firstCol="1" bandRow="1">
                <a:tableStyleId>{5C22544A-7EE6-4342-B048-85BDC9FD1C3A}</a:tableStyleId>
              </a:tblPr>
              <a:tblGrid>
                <a:gridCol w="4771038">
                  <a:extLst>
                    <a:ext uri="{9D8B030D-6E8A-4147-A177-3AD203B41FA5}">
                      <a16:colId xmlns:a16="http://schemas.microsoft.com/office/drawing/2014/main" val="20000"/>
                    </a:ext>
                  </a:extLst>
                </a:gridCol>
                <a:gridCol w="3628892">
                  <a:extLst>
                    <a:ext uri="{9D8B030D-6E8A-4147-A177-3AD203B41FA5}">
                      <a16:colId xmlns:a16="http://schemas.microsoft.com/office/drawing/2014/main" val="20001"/>
                    </a:ext>
                  </a:extLst>
                </a:gridCol>
              </a:tblGrid>
              <a:tr h="345890">
                <a:tc>
                  <a:txBody>
                    <a:bodyPr/>
                    <a:lstStyle/>
                    <a:p>
                      <a:pPr marL="0" marR="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LEVEL</a:t>
                      </a:r>
                    </a:p>
                  </a:txBody>
                  <a:tcPr marL="68580" marR="68580" marT="0"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1170" marR="0" indent="-471170" algn="l">
                        <a:lnSpc>
                          <a:spcPct val="115000"/>
                        </a:lnSpc>
                        <a:spcBef>
                          <a:spcPts val="0"/>
                        </a:spcBef>
                        <a:spcAft>
                          <a:spcPts val="0"/>
                        </a:spcAft>
                      </a:pPr>
                      <a:r>
                        <a:rPr lang="en-CA" sz="2000" b="1" i="0" dirty="0">
                          <a:solidFill>
                            <a:schemeClr val="tx1"/>
                          </a:solidFill>
                          <a:effectLst/>
                          <a:latin typeface="Trade Gothic Bold Condensed No. 20" charset="0"/>
                          <a:ea typeface="Trade Gothic Bold Condensed No. 20" charset="0"/>
                          <a:cs typeface="Trade Gothic Bold Condensed No. 20" charset="0"/>
                        </a:rPr>
                        <a:t>AMOUNT</a:t>
                      </a:r>
                    </a:p>
                  </a:txBody>
                  <a:tcPr marL="68580" marR="68580" marT="0"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Visionaries</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$250,000 +</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1"/>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Founders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$100,000 - $249,999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Champions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$50,000 - $99,000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Benefactors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$25,000 - $49,999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4"/>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Builders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$10,000 - $24,999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5"/>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Leaders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$5,000 - $9,999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6"/>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Advocates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$2,500 - $4,999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7"/>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Patrons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$1,000 - $2,499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8"/>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Friends</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$1 - $999</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9"/>
                  </a:ext>
                </a:extLst>
              </a:tr>
            </a:tbl>
          </a:graphicData>
        </a:graphic>
      </p:graphicFrame>
      <p:sp>
        <p:nvSpPr>
          <p:cNvPr id="5" name="Title 1"/>
          <p:cNvSpPr>
            <a:spLocks noGrp="1"/>
          </p:cNvSpPr>
          <p:nvPr>
            <p:ph type="title"/>
          </p:nvPr>
        </p:nvSpPr>
        <p:spPr>
          <a:xfrm>
            <a:off x="779929" y="1049413"/>
            <a:ext cx="10515600" cy="1164332"/>
          </a:xfrm>
        </p:spPr>
        <p:txBody>
          <a:bodyPr>
            <a:normAutofit/>
          </a:bodyPr>
          <a:lstStyle/>
          <a:p>
            <a:r>
              <a:rPr lang="en-CA" altLang="en-US" sz="3600" b="1" dirty="0">
                <a:latin typeface="Trade Gothic LT Std Bold Condensed No. 20" charset="0"/>
                <a:ea typeface="Trade Gothic LT Std Bold Condensed No. 20" charset="0"/>
                <a:cs typeface="Trade Gothic LT Std Bold Condensed No. 20" charset="0"/>
              </a:rPr>
              <a:t>Levels of Support</a:t>
            </a:r>
          </a:p>
        </p:txBody>
      </p:sp>
      <p:graphicFrame>
        <p:nvGraphicFramePr>
          <p:cNvPr id="6" name="Table 5"/>
          <p:cNvGraphicFramePr>
            <a:graphicFrameLocks noGrp="1"/>
          </p:cNvGraphicFramePr>
          <p:nvPr>
            <p:extLst>
              <p:ext uri="{D42A27DB-BD31-4B8C-83A1-F6EECF244321}">
                <p14:modId xmlns:p14="http://schemas.microsoft.com/office/powerpoint/2010/main" val="378616291"/>
              </p:ext>
            </p:extLst>
          </p:nvPr>
        </p:nvGraphicFramePr>
        <p:xfrm>
          <a:off x="1837764" y="5469862"/>
          <a:ext cx="8399930" cy="1130796"/>
        </p:xfrm>
        <a:graphic>
          <a:graphicData uri="http://schemas.openxmlformats.org/drawingml/2006/table">
            <a:tbl>
              <a:tblPr firstRow="1" firstCol="1" bandRow="1">
                <a:tableStyleId>{5C22544A-7EE6-4342-B048-85BDC9FD1C3A}</a:tableStyleId>
              </a:tblPr>
              <a:tblGrid>
                <a:gridCol w="4771038">
                  <a:extLst>
                    <a:ext uri="{9D8B030D-6E8A-4147-A177-3AD203B41FA5}">
                      <a16:colId xmlns:a16="http://schemas.microsoft.com/office/drawing/2014/main" val="20000"/>
                    </a:ext>
                  </a:extLst>
                </a:gridCol>
                <a:gridCol w="3628892">
                  <a:extLst>
                    <a:ext uri="{9D8B030D-6E8A-4147-A177-3AD203B41FA5}">
                      <a16:colId xmlns:a16="http://schemas.microsoft.com/office/drawing/2014/main" val="20001"/>
                    </a:ext>
                  </a:extLst>
                </a:gridCol>
              </a:tblGrid>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Gallery 1 – Curator’s Circle</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$50,000</a:t>
                      </a:r>
                    </a:p>
                  </a:txBody>
                  <a:tcPr marL="68580" marR="68580" marT="0" marB="0" anchor="ctr">
                    <a:lnT w="381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0000"/>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Gallery 2 – President’s Circle</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$10,000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376932">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Gallery 3 – Director’s Circle</a:t>
                      </a:r>
                    </a:p>
                  </a:txBody>
                  <a:tcPr marL="68580" marR="68580" marT="0" marB="0" anchor="ctr">
                    <a:solidFill>
                      <a:schemeClr val="accent2">
                        <a:lumMod val="40000"/>
                        <a:lumOff val="60000"/>
                      </a:schemeClr>
                    </a:solidFill>
                  </a:tcPr>
                </a:tc>
                <a:tc>
                  <a:txBody>
                    <a:bodyPr/>
                    <a:lstStyle/>
                    <a:p>
                      <a:pPr marL="0" marR="0" algn="l">
                        <a:lnSpc>
                          <a:spcPct val="115000"/>
                        </a:lnSpc>
                        <a:spcBef>
                          <a:spcPts val="0"/>
                        </a:spcBef>
                        <a:spcAft>
                          <a:spcPts val="0"/>
                        </a:spcAft>
                      </a:pPr>
                      <a:r>
                        <a:rPr lang="en-CA" sz="1600" b="0" i="0" dirty="0">
                          <a:solidFill>
                            <a:schemeClr val="tx1"/>
                          </a:solidFill>
                          <a:effectLst/>
                          <a:latin typeface="Trade Gothic" charset="0"/>
                          <a:ea typeface="Trade Gothic" charset="0"/>
                          <a:cs typeface="Trade Gothic" charset="0"/>
                        </a:rPr>
                        <a:t>$25,000</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0640754"/>
      </p:ext>
    </p:extLst>
  </p:cSld>
  <p:clrMapOvr>
    <a:masterClrMapping/>
  </p:clrMapOvr>
</p:sld>
</file>

<file path=ppt/theme/theme1.xml><?xml version="1.0" encoding="utf-8"?>
<a:theme xmlns:a="http://schemas.openxmlformats.org/drawingml/2006/main" name="AW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WE Theme" id="{D650D135-45AA-FA4B-95E6-292BC1FB90F3}" vid="{B5D191DF-6A2D-E04C-982A-84054C2499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AWE Theme</Template>
  <TotalTime>4089</TotalTime>
  <Words>899</Words>
  <Application>Microsoft Office PowerPoint</Application>
  <PresentationFormat>Widescreen</PresentationFormat>
  <Paragraphs>140</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Gill Sans MT</vt:lpstr>
      <vt:lpstr>Trade Gothic</vt:lpstr>
      <vt:lpstr>Trade Gothic Bold Condensed No. 20</vt:lpstr>
      <vt:lpstr>Trade Gothic LT Std Bold Condensed No. 20</vt:lpstr>
      <vt:lpstr>AWE Theme</vt:lpstr>
      <vt:lpstr>CAPITAL CAMPAIGN</vt:lpstr>
      <vt:lpstr>PowerPoint Presentation</vt:lpstr>
      <vt:lpstr>PowerPoint Presentation</vt:lpstr>
      <vt:lpstr>PowerPoint Presentation</vt:lpstr>
      <vt:lpstr>PowerPoint Presentation</vt:lpstr>
      <vt:lpstr>Why Business Supports the Arts*</vt:lpstr>
      <vt:lpstr>Project Schedule</vt:lpstr>
      <vt:lpstr>Confirmed Project Funding to Date</vt:lpstr>
      <vt:lpstr>Levels of Support</vt:lpstr>
      <vt:lpstr>Naming Opportunities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Campaign</dc:title>
  <dc:creator>Microsoft Office User</dc:creator>
  <cp:lastModifiedBy>Susan Prodaniuk</cp:lastModifiedBy>
  <cp:revision>44</cp:revision>
  <dcterms:created xsi:type="dcterms:W3CDTF">2018-08-09T13:38:02Z</dcterms:created>
  <dcterms:modified xsi:type="dcterms:W3CDTF">2018-09-30T17:38:33Z</dcterms:modified>
</cp:coreProperties>
</file>