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8" r:id="rId5"/>
    <p:sldId id="257" r:id="rId6"/>
    <p:sldId id="263" r:id="rId7"/>
    <p:sldId id="288" r:id="rId8"/>
    <p:sldId id="266" r:id="rId9"/>
    <p:sldId id="619" r:id="rId10"/>
    <p:sldId id="625" r:id="rId11"/>
    <p:sldId id="626" r:id="rId12"/>
    <p:sldId id="261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/>
    <p:restoredTop sz="74088" autoAdjust="0"/>
  </p:normalViewPr>
  <p:slideViewPr>
    <p:cSldViewPr snapToGrid="0" snapToObjects="1">
      <p:cViewPr varScale="1">
        <p:scale>
          <a:sx n="50" d="100"/>
          <a:sy n="50" d="100"/>
        </p:scale>
        <p:origin x="13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6">
        <a:alpha val="0"/>
      </a:schemeClr>
    </dgm:fillClrLst>
    <dgm:linClrLst meth="repeat">
      <a:schemeClr val="accent6">
        <a:alpha val="0"/>
      </a:schemeClr>
    </dgm:linClrLst>
    <dgm:effectClrLst/>
    <dgm:txLinClrLst/>
    <dgm:txFillClrLst meth="repeat"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637ED-5696-4B28-8D64-52D3CEBE0F0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6_2" csCatId="accent6" phldr="1"/>
      <dgm:spPr/>
      <dgm:t>
        <a:bodyPr/>
        <a:lstStyle/>
        <a:p>
          <a:endParaRPr lang="en-US"/>
        </a:p>
      </dgm:t>
    </dgm:pt>
    <dgm:pt modelId="{6826CFDA-90D7-426F-B50C-96296DFD74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2"/>
              </a:solidFill>
            </a:rPr>
            <a:t>Twenty years of training doctors where Northern Ontarians live, work and raise families.</a:t>
          </a:r>
        </a:p>
      </dgm:t>
    </dgm:pt>
    <dgm:pt modelId="{8FD6E5D0-8028-4D01-8E78-C7DAE3205370}" type="parTrans" cxnId="{DE1D025E-36E8-4EED-865F-4F29CC812201}">
      <dgm:prSet/>
      <dgm:spPr/>
      <dgm:t>
        <a:bodyPr/>
        <a:lstStyle/>
        <a:p>
          <a:endParaRPr lang="en-US"/>
        </a:p>
      </dgm:t>
    </dgm:pt>
    <dgm:pt modelId="{77065153-419A-460B-88FB-B5999A821568}" type="sibTrans" cxnId="{DE1D025E-36E8-4EED-865F-4F29CC81220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2815E83-36AF-4E43-9F99-2EDA69C9CF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2"/>
              </a:solidFill>
            </a:rPr>
            <a:t>Canada’s only independent medical university</a:t>
          </a:r>
        </a:p>
      </dgm:t>
    </dgm:pt>
    <dgm:pt modelId="{92687C42-CF46-4956-9002-FD004B6AC1C9}" type="parTrans" cxnId="{81E0F565-E7C5-442B-B9F9-4D4F8BA7A4EC}">
      <dgm:prSet/>
      <dgm:spPr/>
      <dgm:t>
        <a:bodyPr/>
        <a:lstStyle/>
        <a:p>
          <a:endParaRPr lang="en-US"/>
        </a:p>
      </dgm:t>
    </dgm:pt>
    <dgm:pt modelId="{DB0D2F14-68F3-489A-B88D-959C62E03DF3}" type="sibTrans" cxnId="{81E0F565-E7C5-442B-B9F9-4D4F8BA7A4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3833F5-2B1F-4416-B763-3AB37C7A12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2"/>
              </a:solidFill>
            </a:rPr>
            <a:t>Created for Northern Ontario</a:t>
          </a:r>
        </a:p>
      </dgm:t>
    </dgm:pt>
    <dgm:pt modelId="{1BB11A47-FD1A-4B01-B17A-FA61DD2CFE81}" type="parTrans" cxnId="{D6AD736B-7250-4FDB-865B-D96D5BF727D4}">
      <dgm:prSet/>
      <dgm:spPr/>
      <dgm:t>
        <a:bodyPr/>
        <a:lstStyle/>
        <a:p>
          <a:endParaRPr lang="en-US"/>
        </a:p>
      </dgm:t>
    </dgm:pt>
    <dgm:pt modelId="{3A47B07D-E2D2-46D0-9B8E-DE6DC6038B25}" type="sibTrans" cxnId="{D6AD736B-7250-4FDB-865B-D96D5BF727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BA61D60-AD2B-4B4F-AF88-2729F9D6DD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2"/>
              </a:solidFill>
            </a:rPr>
            <a:t>Distributed medical education across more than 90 communities</a:t>
          </a:r>
        </a:p>
      </dgm:t>
    </dgm:pt>
    <dgm:pt modelId="{89FE2297-2A6C-4272-8EAA-4E958057741C}" type="parTrans" cxnId="{B24CAA2B-F4DA-4C21-8CE2-BDC3FDE6FAE4}">
      <dgm:prSet/>
      <dgm:spPr/>
      <dgm:t>
        <a:bodyPr/>
        <a:lstStyle/>
        <a:p>
          <a:endParaRPr lang="en-US"/>
        </a:p>
      </dgm:t>
    </dgm:pt>
    <dgm:pt modelId="{8B7BAECD-4B16-4E1B-A061-F48F0166FE15}" type="sibTrans" cxnId="{B24CAA2B-F4DA-4C21-8CE2-BDC3FDE6FAE4}">
      <dgm:prSet/>
      <dgm:spPr/>
      <dgm:t>
        <a:bodyPr/>
        <a:lstStyle/>
        <a:p>
          <a:endParaRPr lang="en-US"/>
        </a:p>
      </dgm:t>
    </dgm:pt>
    <dgm:pt modelId="{CF623416-F015-42CC-BA5C-869ED3D1D76F}" type="pres">
      <dgm:prSet presAssocID="{56D637ED-5696-4B28-8D64-52D3CEBE0F0C}" presName="root" presStyleCnt="0">
        <dgm:presLayoutVars>
          <dgm:dir/>
          <dgm:resizeHandles val="exact"/>
        </dgm:presLayoutVars>
      </dgm:prSet>
      <dgm:spPr/>
    </dgm:pt>
    <dgm:pt modelId="{66017273-48B9-48E1-A534-0F9CDAE55405}" type="pres">
      <dgm:prSet presAssocID="{56D637ED-5696-4B28-8D64-52D3CEBE0F0C}" presName="container" presStyleCnt="0">
        <dgm:presLayoutVars>
          <dgm:dir/>
          <dgm:resizeHandles val="exact"/>
        </dgm:presLayoutVars>
      </dgm:prSet>
      <dgm:spPr/>
    </dgm:pt>
    <dgm:pt modelId="{A653168F-F2B5-45AB-BBC0-405B3CC26E03}" type="pres">
      <dgm:prSet presAssocID="{6826CFDA-90D7-426F-B50C-96296DFD74C7}" presName="compNode" presStyleCnt="0"/>
      <dgm:spPr/>
    </dgm:pt>
    <dgm:pt modelId="{E7BBCD2F-4E0A-4B50-B91E-95E164019844}" type="pres">
      <dgm:prSet presAssocID="{6826CFDA-90D7-426F-B50C-96296DFD74C7}" presName="iconBgRect" presStyleLbl="bgShp" presStyleIdx="0" presStyleCnt="4"/>
      <dgm:spPr>
        <a:solidFill>
          <a:schemeClr val="accent2"/>
        </a:solidFill>
      </dgm:spPr>
    </dgm:pt>
    <dgm:pt modelId="{86B2BEED-A5F5-466B-9F89-17291356D0B8}" type="pres">
      <dgm:prSet presAssocID="{6826CFDA-90D7-426F-B50C-96296DFD74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AE75F166-C95E-47E2-8FA4-C081C8620282}" type="pres">
      <dgm:prSet presAssocID="{6826CFDA-90D7-426F-B50C-96296DFD74C7}" presName="spaceRect" presStyleCnt="0"/>
      <dgm:spPr/>
    </dgm:pt>
    <dgm:pt modelId="{723679AA-E5D6-4CF1-91C4-273A7EEF5F15}" type="pres">
      <dgm:prSet presAssocID="{6826CFDA-90D7-426F-B50C-96296DFD74C7}" presName="textRect" presStyleLbl="revTx" presStyleIdx="0" presStyleCnt="4">
        <dgm:presLayoutVars>
          <dgm:chMax val="1"/>
          <dgm:chPref val="1"/>
        </dgm:presLayoutVars>
      </dgm:prSet>
      <dgm:spPr/>
    </dgm:pt>
    <dgm:pt modelId="{A5EA813B-21F5-4676-BC52-2DA16DAF420F}" type="pres">
      <dgm:prSet presAssocID="{77065153-419A-460B-88FB-B5999A821568}" presName="sibTrans" presStyleLbl="sibTrans2D1" presStyleIdx="0" presStyleCnt="0"/>
      <dgm:spPr/>
    </dgm:pt>
    <dgm:pt modelId="{D69B5F0C-F216-4777-8279-7344D861FA79}" type="pres">
      <dgm:prSet presAssocID="{12815E83-36AF-4E43-9F99-2EDA69C9CF7E}" presName="compNode" presStyleCnt="0"/>
      <dgm:spPr/>
    </dgm:pt>
    <dgm:pt modelId="{38C311B1-C5A6-4EEB-9ABE-6B2D2DE19B9E}" type="pres">
      <dgm:prSet presAssocID="{12815E83-36AF-4E43-9F99-2EDA69C9CF7E}" presName="iconBgRect" presStyleLbl="bgShp" presStyleIdx="1" presStyleCnt="4"/>
      <dgm:spPr>
        <a:solidFill>
          <a:schemeClr val="accent2"/>
        </a:solidFill>
      </dgm:spPr>
    </dgm:pt>
    <dgm:pt modelId="{33D4EEF6-53AE-4347-9C0D-B3D76DF8EF0A}" type="pres">
      <dgm:prSet presAssocID="{12815E83-36AF-4E43-9F99-2EDA69C9CF7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D3792E02-A4CC-4529-A7AB-D7A74E7170CF}" type="pres">
      <dgm:prSet presAssocID="{12815E83-36AF-4E43-9F99-2EDA69C9CF7E}" presName="spaceRect" presStyleCnt="0"/>
      <dgm:spPr/>
    </dgm:pt>
    <dgm:pt modelId="{2679797A-9C2F-498E-9CB1-8F86A465D683}" type="pres">
      <dgm:prSet presAssocID="{12815E83-36AF-4E43-9F99-2EDA69C9CF7E}" presName="textRect" presStyleLbl="revTx" presStyleIdx="1" presStyleCnt="4">
        <dgm:presLayoutVars>
          <dgm:chMax val="1"/>
          <dgm:chPref val="1"/>
        </dgm:presLayoutVars>
      </dgm:prSet>
      <dgm:spPr/>
    </dgm:pt>
    <dgm:pt modelId="{8E616720-2FBD-4CFD-8778-E39136BD0DE8}" type="pres">
      <dgm:prSet presAssocID="{DB0D2F14-68F3-489A-B88D-959C62E03DF3}" presName="sibTrans" presStyleLbl="sibTrans2D1" presStyleIdx="0" presStyleCnt="0"/>
      <dgm:spPr/>
    </dgm:pt>
    <dgm:pt modelId="{651D0EBF-E28E-4B20-B474-680B2D1C9DFA}" type="pres">
      <dgm:prSet presAssocID="{963833F5-2B1F-4416-B763-3AB37C7A12BA}" presName="compNode" presStyleCnt="0"/>
      <dgm:spPr/>
    </dgm:pt>
    <dgm:pt modelId="{CB60006C-FE1B-44FF-BF0E-11875D26D64A}" type="pres">
      <dgm:prSet presAssocID="{963833F5-2B1F-4416-B763-3AB37C7A12BA}" presName="iconBgRect" presStyleLbl="bgShp" presStyleIdx="2" presStyleCnt="4"/>
      <dgm:spPr>
        <a:solidFill>
          <a:schemeClr val="accent2"/>
        </a:solidFill>
      </dgm:spPr>
    </dgm:pt>
    <dgm:pt modelId="{FADAD648-8C83-4A51-9663-0B341A6D1916}" type="pres">
      <dgm:prSet presAssocID="{963833F5-2B1F-4416-B763-3AB37C7A12B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A2ABDB5-9A8C-4792-85AE-C6ADF5343F97}" type="pres">
      <dgm:prSet presAssocID="{963833F5-2B1F-4416-B763-3AB37C7A12BA}" presName="spaceRect" presStyleCnt="0"/>
      <dgm:spPr/>
    </dgm:pt>
    <dgm:pt modelId="{832A1FA1-E692-4710-A367-836B328E9E7D}" type="pres">
      <dgm:prSet presAssocID="{963833F5-2B1F-4416-B763-3AB37C7A12BA}" presName="textRect" presStyleLbl="revTx" presStyleIdx="2" presStyleCnt="4">
        <dgm:presLayoutVars>
          <dgm:chMax val="1"/>
          <dgm:chPref val="1"/>
        </dgm:presLayoutVars>
      </dgm:prSet>
      <dgm:spPr/>
    </dgm:pt>
    <dgm:pt modelId="{3F2BC175-6AFA-4BF0-B85F-787B081D2D9D}" type="pres">
      <dgm:prSet presAssocID="{3A47B07D-E2D2-46D0-9B8E-DE6DC6038B25}" presName="sibTrans" presStyleLbl="sibTrans2D1" presStyleIdx="0" presStyleCnt="0"/>
      <dgm:spPr/>
    </dgm:pt>
    <dgm:pt modelId="{5EF2B4F2-BA34-40EC-9C77-ADC97CA1096B}" type="pres">
      <dgm:prSet presAssocID="{5BA61D60-AD2B-4B4F-AF88-2729F9D6DD82}" presName="compNode" presStyleCnt="0"/>
      <dgm:spPr/>
    </dgm:pt>
    <dgm:pt modelId="{FB74299B-19E0-47D5-BA94-6ACF5E493B65}" type="pres">
      <dgm:prSet presAssocID="{5BA61D60-AD2B-4B4F-AF88-2729F9D6DD82}" presName="iconBgRect" presStyleLbl="bgShp" presStyleIdx="3" presStyleCnt="4"/>
      <dgm:spPr>
        <a:solidFill>
          <a:schemeClr val="accent2"/>
        </a:solidFill>
      </dgm:spPr>
    </dgm:pt>
    <dgm:pt modelId="{A835FFAF-2FB2-4BFA-9865-93DED4DF1D70}" type="pres">
      <dgm:prSet presAssocID="{5BA61D60-AD2B-4B4F-AF88-2729F9D6DD8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2AACD16-57B0-4E82-8ABD-BA6C14D35568}" type="pres">
      <dgm:prSet presAssocID="{5BA61D60-AD2B-4B4F-AF88-2729F9D6DD82}" presName="spaceRect" presStyleCnt="0"/>
      <dgm:spPr/>
    </dgm:pt>
    <dgm:pt modelId="{0AFDA623-604A-4DFE-A4D1-E157EC684EF8}" type="pres">
      <dgm:prSet presAssocID="{5BA61D60-AD2B-4B4F-AF88-2729F9D6DD8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60F6E1C-A973-4FBC-B2D2-6CFE3DD46868}" type="presOf" srcId="{6826CFDA-90D7-426F-B50C-96296DFD74C7}" destId="{723679AA-E5D6-4CF1-91C4-273A7EEF5F15}" srcOrd="0" destOrd="0" presId="urn:microsoft.com/office/officeart/2018/2/layout/IconCircleList"/>
    <dgm:cxn modelId="{9323B21D-D9E3-45F3-A6C4-E544008465CE}" type="presOf" srcId="{12815E83-36AF-4E43-9F99-2EDA69C9CF7E}" destId="{2679797A-9C2F-498E-9CB1-8F86A465D683}" srcOrd="0" destOrd="0" presId="urn:microsoft.com/office/officeart/2018/2/layout/IconCircleList"/>
    <dgm:cxn modelId="{B24CAA2B-F4DA-4C21-8CE2-BDC3FDE6FAE4}" srcId="{56D637ED-5696-4B28-8D64-52D3CEBE0F0C}" destId="{5BA61D60-AD2B-4B4F-AF88-2729F9D6DD82}" srcOrd="3" destOrd="0" parTransId="{89FE2297-2A6C-4272-8EAA-4E958057741C}" sibTransId="{8B7BAECD-4B16-4E1B-A061-F48F0166FE15}"/>
    <dgm:cxn modelId="{DE1D025E-36E8-4EED-865F-4F29CC812201}" srcId="{56D637ED-5696-4B28-8D64-52D3CEBE0F0C}" destId="{6826CFDA-90D7-426F-B50C-96296DFD74C7}" srcOrd="0" destOrd="0" parTransId="{8FD6E5D0-8028-4D01-8E78-C7DAE3205370}" sibTransId="{77065153-419A-460B-88FB-B5999A821568}"/>
    <dgm:cxn modelId="{81E0F565-E7C5-442B-B9F9-4D4F8BA7A4EC}" srcId="{56D637ED-5696-4B28-8D64-52D3CEBE0F0C}" destId="{12815E83-36AF-4E43-9F99-2EDA69C9CF7E}" srcOrd="1" destOrd="0" parTransId="{92687C42-CF46-4956-9002-FD004B6AC1C9}" sibTransId="{DB0D2F14-68F3-489A-B88D-959C62E03DF3}"/>
    <dgm:cxn modelId="{EDC7E748-63FA-485A-874D-0D37BB3570E4}" type="presOf" srcId="{56D637ED-5696-4B28-8D64-52D3CEBE0F0C}" destId="{CF623416-F015-42CC-BA5C-869ED3D1D76F}" srcOrd="0" destOrd="0" presId="urn:microsoft.com/office/officeart/2018/2/layout/IconCircleList"/>
    <dgm:cxn modelId="{D6AD736B-7250-4FDB-865B-D96D5BF727D4}" srcId="{56D637ED-5696-4B28-8D64-52D3CEBE0F0C}" destId="{963833F5-2B1F-4416-B763-3AB37C7A12BA}" srcOrd="2" destOrd="0" parTransId="{1BB11A47-FD1A-4B01-B17A-FA61DD2CFE81}" sibTransId="{3A47B07D-E2D2-46D0-9B8E-DE6DC6038B25}"/>
    <dgm:cxn modelId="{E2B11758-6A5B-457C-A813-D45304813A0D}" type="presOf" srcId="{5BA61D60-AD2B-4B4F-AF88-2729F9D6DD82}" destId="{0AFDA623-604A-4DFE-A4D1-E157EC684EF8}" srcOrd="0" destOrd="0" presId="urn:microsoft.com/office/officeart/2018/2/layout/IconCircleList"/>
    <dgm:cxn modelId="{5CBF9559-0CC2-4626-92DA-B4FE40567637}" type="presOf" srcId="{963833F5-2B1F-4416-B763-3AB37C7A12BA}" destId="{832A1FA1-E692-4710-A367-836B328E9E7D}" srcOrd="0" destOrd="0" presId="urn:microsoft.com/office/officeart/2018/2/layout/IconCircleList"/>
    <dgm:cxn modelId="{70E17CB1-1F29-44FD-86B7-426777449096}" type="presOf" srcId="{77065153-419A-460B-88FB-B5999A821568}" destId="{A5EA813B-21F5-4676-BC52-2DA16DAF420F}" srcOrd="0" destOrd="0" presId="urn:microsoft.com/office/officeart/2018/2/layout/IconCircleList"/>
    <dgm:cxn modelId="{D65715DC-C571-4617-8629-6A89D8F72B45}" type="presOf" srcId="{3A47B07D-E2D2-46D0-9B8E-DE6DC6038B25}" destId="{3F2BC175-6AFA-4BF0-B85F-787B081D2D9D}" srcOrd="0" destOrd="0" presId="urn:microsoft.com/office/officeart/2018/2/layout/IconCircleList"/>
    <dgm:cxn modelId="{A8B38DFE-67B1-443B-B1CE-0528B7800D04}" type="presOf" srcId="{DB0D2F14-68F3-489A-B88D-959C62E03DF3}" destId="{8E616720-2FBD-4CFD-8778-E39136BD0DE8}" srcOrd="0" destOrd="0" presId="urn:microsoft.com/office/officeart/2018/2/layout/IconCircleList"/>
    <dgm:cxn modelId="{E6BCEEA3-B620-4CFC-8AB9-2E4F716EBC87}" type="presParOf" srcId="{CF623416-F015-42CC-BA5C-869ED3D1D76F}" destId="{66017273-48B9-48E1-A534-0F9CDAE55405}" srcOrd="0" destOrd="0" presId="urn:microsoft.com/office/officeart/2018/2/layout/IconCircleList"/>
    <dgm:cxn modelId="{BE95B9D6-6250-4601-84F7-F71523D82469}" type="presParOf" srcId="{66017273-48B9-48E1-A534-0F9CDAE55405}" destId="{A653168F-F2B5-45AB-BBC0-405B3CC26E03}" srcOrd="0" destOrd="0" presId="urn:microsoft.com/office/officeart/2018/2/layout/IconCircleList"/>
    <dgm:cxn modelId="{D3D4DDCD-42A9-4550-9FA5-160088D960CA}" type="presParOf" srcId="{A653168F-F2B5-45AB-BBC0-405B3CC26E03}" destId="{E7BBCD2F-4E0A-4B50-B91E-95E164019844}" srcOrd="0" destOrd="0" presId="urn:microsoft.com/office/officeart/2018/2/layout/IconCircleList"/>
    <dgm:cxn modelId="{646A3D83-021A-4977-9689-4B6A11CA43CD}" type="presParOf" srcId="{A653168F-F2B5-45AB-BBC0-405B3CC26E03}" destId="{86B2BEED-A5F5-466B-9F89-17291356D0B8}" srcOrd="1" destOrd="0" presId="urn:microsoft.com/office/officeart/2018/2/layout/IconCircleList"/>
    <dgm:cxn modelId="{29DAFE8E-4E18-4315-95EE-C124728154FD}" type="presParOf" srcId="{A653168F-F2B5-45AB-BBC0-405B3CC26E03}" destId="{AE75F166-C95E-47E2-8FA4-C081C8620282}" srcOrd="2" destOrd="0" presId="urn:microsoft.com/office/officeart/2018/2/layout/IconCircleList"/>
    <dgm:cxn modelId="{8E4D27B4-2BD4-4087-AF8C-2A24B6FB2EC5}" type="presParOf" srcId="{A653168F-F2B5-45AB-BBC0-405B3CC26E03}" destId="{723679AA-E5D6-4CF1-91C4-273A7EEF5F15}" srcOrd="3" destOrd="0" presId="urn:microsoft.com/office/officeart/2018/2/layout/IconCircleList"/>
    <dgm:cxn modelId="{8BE2F740-EF01-436E-BCE8-49606FB25623}" type="presParOf" srcId="{66017273-48B9-48E1-A534-0F9CDAE55405}" destId="{A5EA813B-21F5-4676-BC52-2DA16DAF420F}" srcOrd="1" destOrd="0" presId="urn:microsoft.com/office/officeart/2018/2/layout/IconCircleList"/>
    <dgm:cxn modelId="{B2C4AB80-8708-4B07-B0A8-96B11BAB1C7F}" type="presParOf" srcId="{66017273-48B9-48E1-A534-0F9CDAE55405}" destId="{D69B5F0C-F216-4777-8279-7344D861FA79}" srcOrd="2" destOrd="0" presId="urn:microsoft.com/office/officeart/2018/2/layout/IconCircleList"/>
    <dgm:cxn modelId="{17684A8D-5098-43BC-99FF-ADE5A0FCC69F}" type="presParOf" srcId="{D69B5F0C-F216-4777-8279-7344D861FA79}" destId="{38C311B1-C5A6-4EEB-9ABE-6B2D2DE19B9E}" srcOrd="0" destOrd="0" presId="urn:microsoft.com/office/officeart/2018/2/layout/IconCircleList"/>
    <dgm:cxn modelId="{057D2A05-9807-4E6D-959A-6FEC5BE18719}" type="presParOf" srcId="{D69B5F0C-F216-4777-8279-7344D861FA79}" destId="{33D4EEF6-53AE-4347-9C0D-B3D76DF8EF0A}" srcOrd="1" destOrd="0" presId="urn:microsoft.com/office/officeart/2018/2/layout/IconCircleList"/>
    <dgm:cxn modelId="{8793BE19-7C42-4FFA-BECE-0A1AE4ECECC1}" type="presParOf" srcId="{D69B5F0C-F216-4777-8279-7344D861FA79}" destId="{D3792E02-A4CC-4529-A7AB-D7A74E7170CF}" srcOrd="2" destOrd="0" presId="urn:microsoft.com/office/officeart/2018/2/layout/IconCircleList"/>
    <dgm:cxn modelId="{E71C6758-3682-420F-B58A-A48AC5496EEF}" type="presParOf" srcId="{D69B5F0C-F216-4777-8279-7344D861FA79}" destId="{2679797A-9C2F-498E-9CB1-8F86A465D683}" srcOrd="3" destOrd="0" presId="urn:microsoft.com/office/officeart/2018/2/layout/IconCircleList"/>
    <dgm:cxn modelId="{539C9FF7-33B9-4F5B-B8D5-DE0C663CEF11}" type="presParOf" srcId="{66017273-48B9-48E1-A534-0F9CDAE55405}" destId="{8E616720-2FBD-4CFD-8778-E39136BD0DE8}" srcOrd="3" destOrd="0" presId="urn:microsoft.com/office/officeart/2018/2/layout/IconCircleList"/>
    <dgm:cxn modelId="{8A2EF813-A061-459C-8049-A439D897E6D3}" type="presParOf" srcId="{66017273-48B9-48E1-A534-0F9CDAE55405}" destId="{651D0EBF-E28E-4B20-B474-680B2D1C9DFA}" srcOrd="4" destOrd="0" presId="urn:microsoft.com/office/officeart/2018/2/layout/IconCircleList"/>
    <dgm:cxn modelId="{72DD90D2-76C4-443D-81B5-4A6E405CB1C6}" type="presParOf" srcId="{651D0EBF-E28E-4B20-B474-680B2D1C9DFA}" destId="{CB60006C-FE1B-44FF-BF0E-11875D26D64A}" srcOrd="0" destOrd="0" presId="urn:microsoft.com/office/officeart/2018/2/layout/IconCircleList"/>
    <dgm:cxn modelId="{5A4469ED-EB9E-48D1-BD5E-3C2E49D8B15C}" type="presParOf" srcId="{651D0EBF-E28E-4B20-B474-680B2D1C9DFA}" destId="{FADAD648-8C83-4A51-9663-0B341A6D1916}" srcOrd="1" destOrd="0" presId="urn:microsoft.com/office/officeart/2018/2/layout/IconCircleList"/>
    <dgm:cxn modelId="{33A22DA2-CD95-4DE5-965C-18432DA490BE}" type="presParOf" srcId="{651D0EBF-E28E-4B20-B474-680B2D1C9DFA}" destId="{7A2ABDB5-9A8C-4792-85AE-C6ADF5343F97}" srcOrd="2" destOrd="0" presId="urn:microsoft.com/office/officeart/2018/2/layout/IconCircleList"/>
    <dgm:cxn modelId="{879EF65B-4D91-4FF7-8181-A66FF0BE9473}" type="presParOf" srcId="{651D0EBF-E28E-4B20-B474-680B2D1C9DFA}" destId="{832A1FA1-E692-4710-A367-836B328E9E7D}" srcOrd="3" destOrd="0" presId="urn:microsoft.com/office/officeart/2018/2/layout/IconCircleList"/>
    <dgm:cxn modelId="{10ED9E02-72C0-4BE9-B9AC-BA9BBD82DEDA}" type="presParOf" srcId="{66017273-48B9-48E1-A534-0F9CDAE55405}" destId="{3F2BC175-6AFA-4BF0-B85F-787B081D2D9D}" srcOrd="5" destOrd="0" presId="urn:microsoft.com/office/officeart/2018/2/layout/IconCircleList"/>
    <dgm:cxn modelId="{A9CC5437-86D4-484E-BE55-CEC5B2A7F929}" type="presParOf" srcId="{66017273-48B9-48E1-A534-0F9CDAE55405}" destId="{5EF2B4F2-BA34-40EC-9C77-ADC97CA1096B}" srcOrd="6" destOrd="0" presId="urn:microsoft.com/office/officeart/2018/2/layout/IconCircleList"/>
    <dgm:cxn modelId="{271E89ED-A718-4B2E-8236-FB1A214E1800}" type="presParOf" srcId="{5EF2B4F2-BA34-40EC-9C77-ADC97CA1096B}" destId="{FB74299B-19E0-47D5-BA94-6ACF5E493B65}" srcOrd="0" destOrd="0" presId="urn:microsoft.com/office/officeart/2018/2/layout/IconCircleList"/>
    <dgm:cxn modelId="{53DE7FA3-296F-4022-AE0B-F230F3A7E5ED}" type="presParOf" srcId="{5EF2B4F2-BA34-40EC-9C77-ADC97CA1096B}" destId="{A835FFAF-2FB2-4BFA-9865-93DED4DF1D70}" srcOrd="1" destOrd="0" presId="urn:microsoft.com/office/officeart/2018/2/layout/IconCircleList"/>
    <dgm:cxn modelId="{7E8C6808-6B83-451A-AD32-0B992005E741}" type="presParOf" srcId="{5EF2B4F2-BA34-40EC-9C77-ADC97CA1096B}" destId="{62AACD16-57B0-4E82-8ABD-BA6C14D35568}" srcOrd="2" destOrd="0" presId="urn:microsoft.com/office/officeart/2018/2/layout/IconCircleList"/>
    <dgm:cxn modelId="{B2F8F4A4-2861-40D3-9913-A6EE498A5A44}" type="presParOf" srcId="{5EF2B4F2-BA34-40EC-9C77-ADC97CA1096B}" destId="{0AFDA623-604A-4DFE-A4D1-E157EC684EF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BCD2F-4E0A-4B50-B91E-95E164019844}">
      <dsp:nvSpPr>
        <dsp:cNvPr id="0" name=""/>
        <dsp:cNvSpPr/>
      </dsp:nvSpPr>
      <dsp:spPr>
        <a:xfrm>
          <a:off x="212335" y="470390"/>
          <a:ext cx="1335915" cy="133591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2BEED-A5F5-466B-9F89-17291356D0B8}">
      <dsp:nvSpPr>
        <dsp:cNvPr id="0" name=""/>
        <dsp:cNvSpPr/>
      </dsp:nvSpPr>
      <dsp:spPr>
        <a:xfrm>
          <a:off x="492877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679AA-E5D6-4CF1-91C4-273A7EEF5F15}">
      <dsp:nvSpPr>
        <dsp:cNvPr id="0" name=""/>
        <dsp:cNvSpPr/>
      </dsp:nvSpPr>
      <dsp:spPr>
        <a:xfrm>
          <a:off x="1834517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2"/>
              </a:solidFill>
            </a:rPr>
            <a:t>Twenty years of training doctors where Northern Ontarians live, work and raise families.</a:t>
          </a:r>
        </a:p>
      </dsp:txBody>
      <dsp:txXfrm>
        <a:off x="1834517" y="470390"/>
        <a:ext cx="3148942" cy="1335915"/>
      </dsp:txXfrm>
    </dsp:sp>
    <dsp:sp modelId="{38C311B1-C5A6-4EEB-9ABE-6B2D2DE19B9E}">
      <dsp:nvSpPr>
        <dsp:cNvPr id="0" name=""/>
        <dsp:cNvSpPr/>
      </dsp:nvSpPr>
      <dsp:spPr>
        <a:xfrm>
          <a:off x="5532139" y="470390"/>
          <a:ext cx="1335915" cy="133591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4EEF6-53AE-4347-9C0D-B3D76DF8EF0A}">
      <dsp:nvSpPr>
        <dsp:cNvPr id="0" name=""/>
        <dsp:cNvSpPr/>
      </dsp:nvSpPr>
      <dsp:spPr>
        <a:xfrm>
          <a:off x="5812681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9797A-9C2F-498E-9CB1-8F86A465D683}">
      <dsp:nvSpPr>
        <dsp:cNvPr id="0" name=""/>
        <dsp:cNvSpPr/>
      </dsp:nvSpPr>
      <dsp:spPr>
        <a:xfrm>
          <a:off x="7154322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2"/>
              </a:solidFill>
            </a:rPr>
            <a:t>Canada’s only independent medical university</a:t>
          </a:r>
        </a:p>
      </dsp:txBody>
      <dsp:txXfrm>
        <a:off x="7154322" y="470390"/>
        <a:ext cx="3148942" cy="1335915"/>
      </dsp:txXfrm>
    </dsp:sp>
    <dsp:sp modelId="{CB60006C-FE1B-44FF-BF0E-11875D26D64A}">
      <dsp:nvSpPr>
        <dsp:cNvPr id="0" name=""/>
        <dsp:cNvSpPr/>
      </dsp:nvSpPr>
      <dsp:spPr>
        <a:xfrm>
          <a:off x="212335" y="2546238"/>
          <a:ext cx="1335915" cy="133591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AD648-8C83-4A51-9663-0B341A6D1916}">
      <dsp:nvSpPr>
        <dsp:cNvPr id="0" name=""/>
        <dsp:cNvSpPr/>
      </dsp:nvSpPr>
      <dsp:spPr>
        <a:xfrm>
          <a:off x="492877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A1FA1-E692-4710-A367-836B328E9E7D}">
      <dsp:nvSpPr>
        <dsp:cNvPr id="0" name=""/>
        <dsp:cNvSpPr/>
      </dsp:nvSpPr>
      <dsp:spPr>
        <a:xfrm>
          <a:off x="1834517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2"/>
              </a:solidFill>
            </a:rPr>
            <a:t>Created for Northern Ontario</a:t>
          </a:r>
        </a:p>
      </dsp:txBody>
      <dsp:txXfrm>
        <a:off x="1834517" y="2546238"/>
        <a:ext cx="3148942" cy="1335915"/>
      </dsp:txXfrm>
    </dsp:sp>
    <dsp:sp modelId="{FB74299B-19E0-47D5-BA94-6ACF5E493B65}">
      <dsp:nvSpPr>
        <dsp:cNvPr id="0" name=""/>
        <dsp:cNvSpPr/>
      </dsp:nvSpPr>
      <dsp:spPr>
        <a:xfrm>
          <a:off x="5532139" y="2546238"/>
          <a:ext cx="1335915" cy="133591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5FFAF-2FB2-4BFA-9865-93DED4DF1D70}">
      <dsp:nvSpPr>
        <dsp:cNvPr id="0" name=""/>
        <dsp:cNvSpPr/>
      </dsp:nvSpPr>
      <dsp:spPr>
        <a:xfrm>
          <a:off x="5812681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DA623-604A-4DFE-A4D1-E157EC684EF8}">
      <dsp:nvSpPr>
        <dsp:cNvPr id="0" name=""/>
        <dsp:cNvSpPr/>
      </dsp:nvSpPr>
      <dsp:spPr>
        <a:xfrm>
          <a:off x="7154322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accent2"/>
              </a:solidFill>
            </a:rPr>
            <a:t>Distributed medical education across more than 90 communities</a:t>
          </a:r>
        </a:p>
      </dsp:txBody>
      <dsp:txXfrm>
        <a:off x="7154322" y="2546238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0C3E5-EDCC-444A-AFCE-43C843E9E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9CE08-E2D4-724A-B5EE-E73936E89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08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476F-99CF-9432-80D9-645B0BF4E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D3BC5A-94F9-E284-4BF4-B28792509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58B29-9C40-D162-1768-34295E50D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D4BC-EB71-AC73-F79B-5070DF70C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7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318E-1CBD-CCCA-1805-B19FDE815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882F6-2D17-27DB-E723-8022124B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BE6583-021D-45AC-091D-E3E9B58B9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A51CC-46D7-3CB1-1B6A-D6E65ECDA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17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8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2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0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58A10-B793-4A37-8632-D5D8F50C495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641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1A8F75-345D-0268-572C-47112BAB22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NOSM University | nosm.ca</a:t>
            </a:r>
          </a:p>
        </p:txBody>
      </p:sp>
    </p:spTree>
    <p:extLst>
      <p:ext uri="{BB962C8B-B14F-4D97-AF65-F5344CB8AC3E}">
        <p14:creationId xmlns:p14="http://schemas.microsoft.com/office/powerpoint/2010/main" val="266749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49E53BB5-C747-6329-7774-FF5D0A1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>
            <a:extLst>
              <a:ext uri="{FF2B5EF4-FFF2-40B4-BE49-F238E27FC236}">
                <a16:creationId xmlns:a16="http://schemas.microsoft.com/office/drawing/2014/main" id="{1F213C67-4F47-9DB5-DD15-547A8128C0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>
            <a:extLst>
              <a:ext uri="{FF2B5EF4-FFF2-40B4-BE49-F238E27FC236}">
                <a16:creationId xmlns:a16="http://schemas.microsoft.com/office/drawing/2014/main" id="{C58D2402-1EDB-C93A-DFF6-7C90E7D6C3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endParaRPr dirty="0"/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D239C7-4945-E3C3-EAB5-2DD66EFC2B0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CA"/>
              <a:t>NOSM University | nosm.ca</a:t>
            </a:r>
          </a:p>
        </p:txBody>
      </p:sp>
    </p:spTree>
    <p:extLst>
      <p:ext uri="{BB962C8B-B14F-4D97-AF65-F5344CB8AC3E}">
        <p14:creationId xmlns:p14="http://schemas.microsoft.com/office/powerpoint/2010/main" val="1535237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36CEF-7803-453A-93F0-C8582F59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ECFCBD-F708-0D7F-C4BC-C9453BA85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50BF5-93D1-1398-7A3C-0C06523D7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D7D26-4BA0-EBA9-5EE2-F5DDBB06E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0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9CE08-E2D4-724A-B5EE-E73936E894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D855E-3C40-D844-8D42-1561F24EB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55" y="2523116"/>
            <a:ext cx="11633811" cy="147133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FA527-EFC0-2A4E-BA8F-FE33C0833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55" y="4087258"/>
            <a:ext cx="11633811" cy="117054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DD07-A267-A048-B9FC-CFD15C6A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BAFD7-6D43-EF4A-AF9C-EE6C55078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39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180BDE-0BD4-634C-AD34-027C191DD9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5402" y="1942668"/>
            <a:ext cx="11677879" cy="40794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7F0793-1BB6-122A-48C3-9D949162EDB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57059" y="412572"/>
            <a:ext cx="11677879" cy="1401598"/>
          </a:xfrm>
        </p:spPr>
        <p:txBody>
          <a:bodyPr>
            <a:norm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sz="2800" b="1" dirty="0">
                <a:solidFill>
                  <a:schemeClr val="bg1"/>
                </a:solidFill>
              </a:rPr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26456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A078-DC49-F54A-ADB5-E5DEABD2B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55" y="2523116"/>
            <a:ext cx="11633811" cy="1471335"/>
          </a:xfrm>
        </p:spPr>
        <p:txBody>
          <a:bodyPr anchor="b"/>
          <a:lstStyle>
            <a:lvl1pPr algn="ctr">
              <a:defRPr sz="6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EB3CE-89CF-1D42-A14B-6531D987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55" y="4087258"/>
            <a:ext cx="11633811" cy="117054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5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F42EB2-3818-2B47-A6E8-F145E9C5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05" y="365125"/>
            <a:ext cx="11677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9E480-C316-1545-9DEF-5C454B548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405" y="1825625"/>
            <a:ext cx="11677879" cy="4079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34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F1D7-8244-FA9D-6767-383F1DB3F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455" y="3034955"/>
            <a:ext cx="11633811" cy="1471335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Strengthening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 Ontario’s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8EFA5-97AE-E878-CFB6-F5876DB76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455" y="4817633"/>
            <a:ext cx="11633811" cy="1170542"/>
          </a:xfrm>
        </p:spPr>
        <p:txBody>
          <a:bodyPr/>
          <a:lstStyle/>
          <a:p>
            <a:r>
              <a:rPr lang="en-US" dirty="0"/>
              <a:t>Ambassadors Northwest Presentation, January 8, 2026</a:t>
            </a:r>
            <a:br>
              <a:rPr lang="en-US" dirty="0"/>
            </a:br>
            <a:r>
              <a:rPr lang="en-US" i="1" dirty="0"/>
              <a:t>Dr. Michael Green, President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31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0589AC-0AB9-88AC-EAEB-B81A4689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492EEF-BFFA-544E-4045-701054747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B184-6EA8-A908-E234-DD80BD04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9" r="1639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C5569D-3D9C-63B8-93E6-9F97B5D73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BAAFF-C466-07D9-5B5A-74E54FA3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" y="676266"/>
            <a:ext cx="5335930" cy="1899912"/>
          </a:xfrm>
        </p:spPr>
        <p:txBody>
          <a:bodyPr>
            <a:normAutofit/>
          </a:bodyPr>
          <a:lstStyle/>
          <a:p>
            <a:r>
              <a:rPr lang="en-US" sz="4000" dirty="0"/>
              <a:t>A Structural Reality: Funding has not kept pace</a:t>
            </a:r>
            <a:endParaRPr lang="en-CA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AA6FE-A651-D9BD-EACC-A62BC806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" y="2941302"/>
            <a:ext cx="5162309" cy="1651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NOSM University’s per-learner base funding has been frozen since 2004</a:t>
            </a:r>
            <a:endParaRPr lang="en-CA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4CB7B-7353-6541-EE74-E056B2D46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8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F72DE7-AD4A-3266-C9E1-9426071DC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917987-D539-F9E2-3017-B51634863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urora borealis over pine forest">
            <a:extLst>
              <a:ext uri="{FF2B5EF4-FFF2-40B4-BE49-F238E27FC236}">
                <a16:creationId xmlns:a16="http://schemas.microsoft.com/office/drawing/2014/main" id="{E721145E-B18D-2F9B-9E87-2ACEDA864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4" r="3154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AA4704-DF63-937C-582B-45AE048F0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FE9E7-BC52-582B-BB72-A214961D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" y="676266"/>
            <a:ext cx="5335930" cy="1899912"/>
          </a:xfrm>
        </p:spPr>
        <p:txBody>
          <a:bodyPr>
            <a:normAutofit/>
          </a:bodyPr>
          <a:lstStyle/>
          <a:p>
            <a:r>
              <a:rPr lang="en-CA" dirty="0"/>
              <a:t>A Shared Northern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C7B65-DF9D-796B-D02B-5C7AA938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" y="2941302"/>
            <a:ext cx="5671595" cy="16516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2"/>
                </a:solidFill>
              </a:rPr>
              <a:t>Strong regions depend on informed leadership and shared understanding</a:t>
            </a:r>
            <a:endParaRPr lang="en-CA" sz="36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23AD7-D6CA-4F06-F2DB-061FC843B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90B95-217B-20D0-E1AA-B35E1D381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B090DC-2DF5-87DB-6D31-D475B2AF8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C8560-D2F9-E810-C854-475FC0CC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31238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Strong health care supports strong regions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8EDE4-B1AA-1C73-350E-EA298749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Northern solutions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Built in the North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Sustained together</a:t>
            </a:r>
            <a:endParaRPr lang="en-CA" sz="32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22E7C-FC7C-2872-3951-C9D5F382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9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A59B-DCC1-9D9E-AEF3-579E2A6D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ova" panose="020B0504020202020204" pitchFamily="34" charset="0"/>
                <a:ea typeface="Calibri"/>
                <a:cs typeface="Calibri"/>
                <a:sym typeface="Calibri"/>
              </a:rPr>
              <a:t>Territory Acknowledgement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E059-D9E5-B300-5D50-F77548B0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105" y="1825625"/>
            <a:ext cx="7535349" cy="40794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gratefully acknowledge the Elders and Knowledge Keepers who share their gifts and teachings with us so that we may better understand and </a:t>
            </a:r>
            <a:r>
              <a:rPr lang="en-US" sz="28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their wisdom, and that of all Traditional Keepers of this land.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NOSM University will continue to practice reconciliation by listening, learning and fostering a culture of mutual respect and trust.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11A6B-1B0B-2DAE-EDD9-9BBEAED2B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754" y="1167347"/>
            <a:ext cx="4116962" cy="43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1" name="Rectangle 2080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20662-1440-6890-DA80-FA145190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Nova" panose="020B0504020202020204" pitchFamily="34" charset="0"/>
                <a:ea typeface="Calibri"/>
                <a:cs typeface="Calibri"/>
              </a:rPr>
              <a:t>NOSM University celebrated 20 years in 2025</a:t>
            </a:r>
            <a:endParaRPr lang="en-CA" sz="3600" dirty="0">
              <a:solidFill>
                <a:srgbClr val="002060"/>
              </a:solidFill>
              <a:latin typeface="Arial Nova" panose="020B0504020202020204" pitchFamily="34" charset="0"/>
              <a:ea typeface="Calibri"/>
              <a:cs typeface="Calibri"/>
            </a:endParaRPr>
          </a:p>
        </p:txBody>
      </p:sp>
      <p:graphicFrame>
        <p:nvGraphicFramePr>
          <p:cNvPr id="2066" name="Content Placeholder 2">
            <a:extLst>
              <a:ext uri="{FF2B5EF4-FFF2-40B4-BE49-F238E27FC236}">
                <a16:creationId xmlns:a16="http://schemas.microsoft.com/office/drawing/2014/main" id="{A8F8AC51-E578-01A3-20D8-B09D9E5F1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334171"/>
              </p:ext>
            </p:extLst>
          </p:nvPr>
        </p:nvGraphicFramePr>
        <p:xfrm>
          <a:off x="836675" y="1377387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62D122B-6E3F-0875-9D42-AEA2E1723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3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australia with black text&#10;&#10;Description automatically generated">
            <a:extLst>
              <a:ext uri="{FF2B5EF4-FFF2-40B4-BE49-F238E27FC236}">
                <a16:creationId xmlns:a16="http://schemas.microsoft.com/office/drawing/2014/main" id="{73FC87FC-8E12-F362-1517-10C0514D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11573"/>
            <a:ext cx="12161520" cy="6858000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A306A50B-124E-8BE7-ECD4-3BFC0564A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182" y="2417165"/>
            <a:ext cx="2047018" cy="623163"/>
          </a:xfrm>
          <a:prstGeom prst="rect">
            <a:avLst/>
          </a:prstGeom>
        </p:spPr>
      </p:pic>
      <p:pic>
        <p:nvPicPr>
          <p:cNvPr id="21" name="Picture 20" descr="A video game screen with pink and purple objects&#10;&#10;Description automatically generated">
            <a:extLst>
              <a:ext uri="{FF2B5EF4-FFF2-40B4-BE49-F238E27FC236}">
                <a16:creationId xmlns:a16="http://schemas.microsoft.com/office/drawing/2014/main" id="{68DE6E3B-5FB7-A1A4-B47A-0FB8B03FF1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107" t="40951" r="15464" b="17144"/>
          <a:stretch/>
        </p:blipFill>
        <p:spPr>
          <a:xfrm>
            <a:off x="6381672" y="2622810"/>
            <a:ext cx="6006272" cy="423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F4588B-6D9A-569B-6E1D-BD955A635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9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BAB034-0F69-61F2-A28E-A85814141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C7426-B539-C949-4C50-5330D4623AF9}"/>
              </a:ext>
            </a:extLst>
          </p:cNvPr>
          <p:cNvPicPr>
            <a:picLocks/>
          </p:cNvPicPr>
          <p:nvPr/>
        </p:nvPicPr>
        <p:blipFill>
          <a:blip r:embed="rId3"/>
          <a:srcRect b="22062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5A4FE-5FA1-0284-90D7-3FB7631C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1" y="348285"/>
            <a:ext cx="4960716" cy="18999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SzPts val="4400"/>
            </a:pPr>
            <a:r>
              <a:rPr lang="en-US" sz="4000" dirty="0">
                <a:sym typeface="Calibri"/>
              </a:rPr>
              <a:t>Expansion Ready and </a:t>
            </a:r>
            <a:r>
              <a:rPr lang="en-US" sz="4000" dirty="0"/>
              <a:t>Student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C7EAE-D1E7-5F37-AE2E-5F608D205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81" y="2414569"/>
            <a:ext cx="5620473" cy="374276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accent2"/>
                </a:solidFill>
                <a:sym typeface="Calibri"/>
              </a:rPr>
              <a:t>Training in the North, by the North, for the North works.</a:t>
            </a:r>
            <a:br>
              <a:rPr lang="en-US" sz="2400" dirty="0">
                <a:solidFill>
                  <a:schemeClr val="accent2"/>
                </a:solidFill>
                <a:sym typeface="Calibri"/>
              </a:rPr>
            </a:br>
            <a:endParaRPr lang="en-US" sz="2400" dirty="0">
              <a:solidFill>
                <a:schemeClr val="accent2"/>
              </a:solidFill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  <a:buNone/>
            </a:pPr>
            <a:r>
              <a:rPr lang="en-US" sz="2400" dirty="0">
                <a:solidFill>
                  <a:schemeClr val="accent2"/>
                </a:solidFill>
              </a:rPr>
              <a:t>Expansion will take place steadily over 5 years: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US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UME: increase 64 to 108 by 2028.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ts val="2800"/>
            </a:pPr>
            <a:r>
              <a:rPr lang="en-US" dirty="0">
                <a:solidFill>
                  <a:schemeClr val="accent2"/>
                </a:solidFill>
                <a:ea typeface="Calibri"/>
                <a:cs typeface="Calibri"/>
                <a:sym typeface="Calibri"/>
              </a:rPr>
              <a:t>PGME: increase from 60 to 123 by 2028.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A24B-3930-FAB7-4A05-972CC85F8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9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0D09AF1-C168-1C03-1F83-3C616FCD5A7C}"/>
              </a:ext>
            </a:extLst>
          </p:cNvPr>
          <p:cNvSpPr txBox="1"/>
          <p:nvPr/>
        </p:nvSpPr>
        <p:spPr>
          <a:xfrm>
            <a:off x="1059255" y="57347"/>
            <a:ext cx="3031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Sault Ste. Marie</a:t>
            </a:r>
            <a:endParaRPr lang="en-CA" sz="1400" b="1">
              <a:solidFill>
                <a:schemeClr val="bg1"/>
              </a:solidFill>
            </a:endParaRPr>
          </a:p>
        </p:txBody>
      </p:sp>
      <p:pic>
        <p:nvPicPr>
          <p:cNvPr id="5" name="Picture 4" descr="A poster with a picture of a person and a map&#10;&#10;AI-generated content may be incorrect.">
            <a:extLst>
              <a:ext uri="{FF2B5EF4-FFF2-40B4-BE49-F238E27FC236}">
                <a16:creationId xmlns:a16="http://schemas.microsoft.com/office/drawing/2014/main" id="{1F6AD587-A3EC-2126-4A94-9F331BE39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7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0B67267F-495B-E855-D7D3-65590EB5C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6B3CE51-3161-DAE1-3E7E-62A8BDF5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62" y="201171"/>
            <a:ext cx="11785338" cy="1345101"/>
          </a:xfrm>
        </p:spPr>
        <p:txBody>
          <a:bodyPr/>
          <a:lstStyle/>
          <a:p>
            <a:r>
              <a:rPr lang="en-US" dirty="0">
                <a:cs typeface="Arial"/>
              </a:rPr>
              <a:t>Success of NOSM University’s Model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A281E-A6A1-149C-0565-ACCF3880DE14}"/>
              </a:ext>
            </a:extLst>
          </p:cNvPr>
          <p:cNvSpPr txBox="1"/>
          <p:nvPr/>
        </p:nvSpPr>
        <p:spPr>
          <a:xfrm>
            <a:off x="429489" y="1546272"/>
            <a:ext cx="173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Learners who completed their Medical Degree at NOSM University.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93969-601F-E88A-0232-562596614E47}"/>
              </a:ext>
            </a:extLst>
          </p:cNvPr>
          <p:cNvSpPr txBox="1"/>
          <p:nvPr/>
        </p:nvSpPr>
        <p:spPr>
          <a:xfrm>
            <a:off x="5920872" y="1717047"/>
            <a:ext cx="173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Learners who completed their Residency training at NOSM University.</a:t>
            </a:r>
          </a:p>
        </p:txBody>
      </p:sp>
      <p:pic>
        <p:nvPicPr>
          <p:cNvPr id="10" name="Picture 9" descr="A blue and white card with text&#10;&#10;AI-generated content may be incorrect.">
            <a:extLst>
              <a:ext uri="{FF2B5EF4-FFF2-40B4-BE49-F238E27FC236}">
                <a16:creationId xmlns:a16="http://schemas.microsoft.com/office/drawing/2014/main" id="{29C9B0E7-DDA2-F54D-3CF2-126528D45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99" y="1346551"/>
            <a:ext cx="3511734" cy="2341156"/>
          </a:xfrm>
          <a:prstGeom prst="rect">
            <a:avLst/>
          </a:prstGeom>
        </p:spPr>
      </p:pic>
      <p:pic>
        <p:nvPicPr>
          <p:cNvPr id="11" name="Picture 10" descr="A close-up of a brochure&#10;&#10;AI-generated content may be incorrect.">
            <a:extLst>
              <a:ext uri="{FF2B5EF4-FFF2-40B4-BE49-F238E27FC236}">
                <a16:creationId xmlns:a16="http://schemas.microsoft.com/office/drawing/2014/main" id="{980234AD-9B51-B669-417B-777E1ACC4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44" y="1346551"/>
            <a:ext cx="3511735" cy="2341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AE8D8-628D-8A77-D7F7-A8DF15755F16}"/>
              </a:ext>
            </a:extLst>
          </p:cNvPr>
          <p:cNvSpPr txBox="1"/>
          <p:nvPr/>
        </p:nvSpPr>
        <p:spPr>
          <a:xfrm>
            <a:off x="406662" y="3722370"/>
            <a:ext cx="1731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Learners who completed Family Medicine Residency training at NOSM University practising in Northern Ontario.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2216E-C0D1-51AD-AB17-35D2F6F0488F}"/>
              </a:ext>
            </a:extLst>
          </p:cNvPr>
          <p:cNvSpPr txBox="1"/>
          <p:nvPr/>
        </p:nvSpPr>
        <p:spPr>
          <a:xfrm>
            <a:off x="5920871" y="3788235"/>
            <a:ext cx="17310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Learners who completed Royal College Specialty Residency training at NOSM University practising in Northern Ontario.</a:t>
            </a:r>
          </a:p>
        </p:txBody>
      </p:sp>
      <p:pic>
        <p:nvPicPr>
          <p:cNvPr id="20" name="Picture 19" descr="A blue and white informational chart&#10;&#10;AI-generated content may be incorrect.">
            <a:extLst>
              <a:ext uri="{FF2B5EF4-FFF2-40B4-BE49-F238E27FC236}">
                <a16:creationId xmlns:a16="http://schemas.microsoft.com/office/drawing/2014/main" id="{97FE09D5-A49C-1DCF-6656-608549EB3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99" y="3732534"/>
            <a:ext cx="3511734" cy="2341156"/>
          </a:xfrm>
          <a:prstGeom prst="rect">
            <a:avLst/>
          </a:prstGeom>
        </p:spPr>
      </p:pic>
      <p:pic>
        <p:nvPicPr>
          <p:cNvPr id="21" name="Picture 20" descr="A purple and white card with text&#10;&#10;AI-generated content may be incorrect.">
            <a:extLst>
              <a:ext uri="{FF2B5EF4-FFF2-40B4-BE49-F238E27FC236}">
                <a16:creationId xmlns:a16="http://schemas.microsoft.com/office/drawing/2014/main" id="{B5344C32-E617-210C-2764-FC4A3013D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44" y="3732534"/>
            <a:ext cx="3511734" cy="23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65E8AB-7A57-442B-72C3-3707B2E01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5BBDC-4D94-EBB3-7CBF-3CFAF1692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D71AB-F63B-5174-BD79-831B5B9A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7334080-35BD-6A24-D074-0B7A99DB5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10A65-212B-0C43-2230-299E3B685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9900" cy="1899912"/>
          </a:xfrm>
        </p:spPr>
        <p:txBody>
          <a:bodyPr>
            <a:normAutofit/>
          </a:bodyPr>
          <a:lstStyle/>
          <a:p>
            <a:r>
              <a:rPr lang="en-CA" sz="3700" dirty="0"/>
              <a:t>Rising demand. Growing expectations.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FCDD4-0221-D836-1447-6DA451E1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673600" cy="37427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More people need primary care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More doctors are nearing retirement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Northern needs are becoming more urgent</a:t>
            </a:r>
            <a:endParaRPr lang="en-CA" sz="24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1ED58-F46E-7A51-FC92-AF19CC607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34C1-D69A-3352-9593-D93688BA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11036562" cy="10205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100" kern="1200" dirty="0">
                <a:latin typeface="+mj-lt"/>
                <a:ea typeface="+mj-ea"/>
                <a:cs typeface="+mj-cs"/>
              </a:rPr>
            </a:br>
            <a:r>
              <a:rPr lang="en-US" sz="3600" dirty="0">
                <a:solidFill>
                  <a:srgbClr val="002060"/>
                </a:solidFill>
                <a:latin typeface="Arial Nova" panose="020B0504020202020204" pitchFamily="34" charset="0"/>
                <a:ea typeface="Calibri"/>
                <a:cs typeface="Calibri"/>
              </a:rPr>
              <a:t>Provincial Direction: Primary care is the priority</a:t>
            </a:r>
            <a:br>
              <a:rPr lang="en-US" sz="4100" kern="1200" dirty="0">
                <a:latin typeface="+mj-lt"/>
                <a:ea typeface="+mj-ea"/>
                <a:cs typeface="+mj-cs"/>
              </a:rPr>
            </a:br>
            <a:endParaRPr lang="en-US" sz="41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6D93F-93F5-4A8F-08F1-3739832BD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44" y="5281774"/>
            <a:ext cx="11036562" cy="14514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Ontario’s Primary </a:t>
            </a:r>
            <a:r>
              <a:rPr lang="en-US" sz="2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Care</a:t>
            </a:r>
            <a:r>
              <a:rPr lang="en-US" sz="24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Action Plan depends on medical education capacity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6CFDF-5581-EB4D-8573-EF0D60CA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857" y="1284790"/>
            <a:ext cx="8542861" cy="3844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48A75-BAB1-DA7D-0D86-09DD29206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94" y="6198016"/>
            <a:ext cx="1810326" cy="5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5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NOSM University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989B97"/>
      </a:accent1>
      <a:accent2>
        <a:srgbClr val="002857"/>
      </a:accent2>
      <a:accent3>
        <a:srgbClr val="002857"/>
      </a:accent3>
      <a:accent4>
        <a:srgbClr val="808080"/>
      </a:accent4>
      <a:accent5>
        <a:srgbClr val="5F5F5F"/>
      </a:accent5>
      <a:accent6>
        <a:srgbClr val="4D4D4D"/>
      </a:accent6>
      <a:hlink>
        <a:srgbClr val="00285A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SMU - test" id="{78364A9C-3C12-D042-898E-918F6B7C3428}" vid="{349CBFB8-4E59-734A-826C-14DFC0C5F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OSM University">
    <a:dk1>
      <a:srgbClr val="000000"/>
    </a:dk1>
    <a:lt1>
      <a:srgbClr val="FFFFFF"/>
    </a:lt1>
    <a:dk2>
      <a:srgbClr val="000000"/>
    </a:dk2>
    <a:lt2>
      <a:srgbClr val="F8F8F8"/>
    </a:lt2>
    <a:accent1>
      <a:srgbClr val="989B97"/>
    </a:accent1>
    <a:accent2>
      <a:srgbClr val="002857"/>
    </a:accent2>
    <a:accent3>
      <a:srgbClr val="002857"/>
    </a:accent3>
    <a:accent4>
      <a:srgbClr val="808080"/>
    </a:accent4>
    <a:accent5>
      <a:srgbClr val="5F5F5F"/>
    </a:accent5>
    <a:accent6>
      <a:srgbClr val="4D4D4D"/>
    </a:accent6>
    <a:hlink>
      <a:srgbClr val="00285A"/>
    </a:hlink>
    <a:folHlink>
      <a:srgbClr val="91919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8aad52dc-4661-44a7-8754-76106cf6d04c" xsi:nil="true"/>
    <Approver xmlns="8aad52dc-4661-44a7-8754-76106cf6d04c">
      <UserInfo>
        <DisplayName/>
        <AccountId xsi:nil="true"/>
        <AccountType/>
      </UserInfo>
    </Approver>
    <TaxCatchAll xmlns="81bff079-03ff-4003-ac3d-b9c9e319c684" xsi:nil="true"/>
    <Thumbnail xmlns="8aad52dc-4661-44a7-8754-76106cf6d04c" xsi:nil="true"/>
    <ReleaseDate xmlns="8aad52dc-4661-44a7-8754-76106cf6d04c" xsi:nil="true"/>
    <Notes xmlns="8aad52dc-4661-44a7-8754-76106cf6d04c" xsi:nil="true"/>
    <Rights xmlns="8aad52dc-4661-44a7-8754-76106cf6d04c" xsi:nil="true"/>
    <ProjectLead xmlns="8aad52dc-4661-44a7-8754-76106cf6d04c">
      <UserInfo>
        <DisplayName/>
        <AccountId xsi:nil="true"/>
        <AccountType/>
      </UserInfo>
    </ProjectLead>
    <lcf76f155ced4ddcb4097134ff3c332f xmlns="8aad52dc-4661-44a7-8754-76106cf6d04c">
      <Terms xmlns="http://schemas.microsoft.com/office/infopath/2007/PartnerControls"/>
    </lcf76f155ced4ddcb4097134ff3c332f>
    <Format xmlns="8aad52dc-4661-44a7-8754-76106cf6d0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513B072DCA704AA6FC0BB6AB61ADE2" ma:contentTypeVersion="20" ma:contentTypeDescription="Create a new document." ma:contentTypeScope="" ma:versionID="8b2ad791c25a1f4deae8fdadb8ada5fd">
  <xsd:schema xmlns:xsd="http://www.w3.org/2001/XMLSchema" xmlns:xs="http://www.w3.org/2001/XMLSchema" xmlns:p="http://schemas.microsoft.com/office/2006/metadata/properties" xmlns:ns2="8aad52dc-4661-44a7-8754-76106cf6d04c" xmlns:ns3="81bff079-03ff-4003-ac3d-b9c9e319c684" targetNamespace="http://schemas.microsoft.com/office/2006/metadata/properties" ma:root="true" ma:fieldsID="2e1d5da48f5ba4c40750f11187385fc7" ns2:_="" ns3:_="">
    <xsd:import namespace="8aad52dc-4661-44a7-8754-76106cf6d04c"/>
    <xsd:import namespace="81bff079-03ff-4003-ac3d-b9c9e319c684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ReleaseDate" minOccurs="0"/>
                <xsd:element ref="ns2:ProjectLead" minOccurs="0"/>
                <xsd:element ref="ns2:Status" minOccurs="0"/>
                <xsd:element ref="ns2:Format" minOccurs="0"/>
                <xsd:element ref="ns2:Notes" minOccurs="0"/>
                <xsd:element ref="ns2:Approver" minOccurs="0"/>
                <xsd:element ref="ns2:Right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d52dc-4661-44a7-8754-76106cf6d04c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Thumbnail" ma:internalName="Thumbnail">
      <xsd:simpleType>
        <xsd:restriction base="dms:Unknown"/>
      </xsd:simpleType>
    </xsd:element>
    <xsd:element name="ReleaseDate" ma:index="9" nillable="true" ma:displayName="Release date" ma:format="DateOnly" ma:internalName="ReleaseDate">
      <xsd:simpleType>
        <xsd:restriction base="dms:DateTime"/>
      </xsd:simpleType>
    </xsd:element>
    <xsd:element name="ProjectLead" ma:index="10" nillable="true" ma:displayName="Project lead" ma:format="Dropdown" ma:list="UserInfo" ma:SharePointGroup="0" ma:internalName="ProjectLea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11" nillable="true" ma:displayName="Status" ma:format="Dropdown" ma:internalName="Status">
      <xsd:simpleType>
        <xsd:restriction base="dms:Choice">
          <xsd:enumeration value="Not started"/>
          <xsd:enumeration value="Approved"/>
          <xsd:enumeration value="In progress"/>
          <xsd:enumeration value="Needs review"/>
          <xsd:enumeration value="Done"/>
        </xsd:restriction>
      </xsd:simpleType>
    </xsd:element>
    <xsd:element name="Format" ma:index="12" nillable="true" ma:displayName="Format" ma:format="Dropdown" ma:internalName="Format">
      <xsd:simpleType>
        <xsd:restriction base="dms:Choice">
          <xsd:enumeration value="PNG"/>
          <xsd:enumeration value="JPEG"/>
          <xsd:enumeration value="MP4"/>
          <xsd:enumeration value="MP3"/>
          <xsd:enumeration value="EPS"/>
          <xsd:enumeration value="AI"/>
          <xsd:enumeration value="SD"/>
          <xsd:enumeration value="HD"/>
          <xsd:enumeration value="Full HD"/>
          <xsd:enumeration value="Quad HD"/>
          <xsd:enumeration value="2K video"/>
          <xsd:enumeration value="4K video"/>
          <xsd:enumeration value="8K video"/>
        </xsd:restriction>
      </xsd:simpleType>
    </xsd:element>
    <xsd:element name="Notes" ma:index="13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Approver" ma:index="14" nillable="true" ma:displayName="Approver" ma:format="Dropdown" ma:list="UserInfo" ma:SharePointGroup="0" ma:internalName="Approv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ights" ma:index="15" nillable="true" ma:displayName="Rights" ma:format="Dropdown" ma:internalName="Rights">
      <xsd:simpleType>
        <xsd:union memberTypes="dms:Text">
          <xsd:simpleType>
            <xsd:restriction base="dms:Choice">
              <xsd:enumeration value="Royalty free"/>
              <xsd:enumeration value="Rights managed"/>
              <xsd:enumeration value="Fair use"/>
            </xsd:restriction>
          </xsd:simpleType>
        </xsd:un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dbe81d4-1a90-4404-adb0-77a1073d0a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ff079-03ff-4003-ac3d-b9c9e319c684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113c5ced-6957-4a6c-98b6-5c2e0ac0d39c}" ma:internalName="TaxCatchAll" ma:showField="CatchAllData" ma:web="81bff079-03ff-4003-ac3d-b9c9e319c6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A8E134-4ABA-4C53-BEB2-11F29EA1B56A}">
  <ds:schemaRefs>
    <ds:schemaRef ds:uri="http://schemas.microsoft.com/office/2006/metadata/properties"/>
    <ds:schemaRef ds:uri="http://schemas.microsoft.com/office/infopath/2007/PartnerControls"/>
    <ds:schemaRef ds:uri="8aad52dc-4661-44a7-8754-76106cf6d04c"/>
    <ds:schemaRef ds:uri="81bff079-03ff-4003-ac3d-b9c9e319c684"/>
  </ds:schemaRefs>
</ds:datastoreItem>
</file>

<file path=customXml/itemProps2.xml><?xml version="1.0" encoding="utf-8"?>
<ds:datastoreItem xmlns:ds="http://schemas.openxmlformats.org/officeDocument/2006/customXml" ds:itemID="{A288900D-AAF2-4CDB-85F9-16139FCC28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ad52dc-4661-44a7-8754-76106cf6d04c"/>
    <ds:schemaRef ds:uri="81bff079-03ff-4003-ac3d-b9c9e319c6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0473D8-28F1-4B22-8048-B2C910BF6D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337</Words>
  <Application>Microsoft Office PowerPoint</Application>
  <PresentationFormat>Widescreen</PresentationFormat>
  <Paragraphs>47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Nova</vt:lpstr>
      <vt:lpstr>Calibri</vt:lpstr>
      <vt:lpstr>Office Theme</vt:lpstr>
      <vt:lpstr>Strengthening  Northern Ontario’s Future</vt:lpstr>
      <vt:lpstr>Territory Acknowledgement</vt:lpstr>
      <vt:lpstr>NOSM University celebrated 20 years in 2025</vt:lpstr>
      <vt:lpstr>PowerPoint Presentation</vt:lpstr>
      <vt:lpstr>Expansion Ready and Student Success</vt:lpstr>
      <vt:lpstr>PowerPoint Presentation</vt:lpstr>
      <vt:lpstr>Success of NOSM University’s Model</vt:lpstr>
      <vt:lpstr>Rising demand. Growing expectations.</vt:lpstr>
      <vt:lpstr> Provincial Direction: Primary care is the priority </vt:lpstr>
      <vt:lpstr>A Structural Reality: Funding has not kept pace</vt:lpstr>
      <vt:lpstr>A Shared Northern Conversation</vt:lpstr>
      <vt:lpstr>Strong health care supports strong regions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Stacey Levanen</dc:creator>
  <cp:lastModifiedBy>Stacey Levanen</cp:lastModifiedBy>
  <cp:revision>5</cp:revision>
  <dcterms:created xsi:type="dcterms:W3CDTF">2025-12-04T20:12:59Z</dcterms:created>
  <dcterms:modified xsi:type="dcterms:W3CDTF">2026-01-09T17:12:46Z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0x010100B8513B072DCA704AA6FC0BB6AB61ADE2</vt:lpwstr>
  </property>
</Properties>
</file>