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.jpg" ContentType="image/jpeg"/>
  <Override PartName="/ppt/media/image4.jpg" ContentType="image/jpeg"/>
  <Override PartName="/ppt/media/image9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9.jpg" ContentType="image/jpeg"/>
  <Override PartName="/ppt/media/image21.jpg" ContentType="image/jpeg"/>
  <Override PartName="/ppt/media/image24.jpg" ContentType="image/jpeg"/>
  <Override PartName="/ppt/media/image25.jpg" ContentType="image/jpeg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63.jpg" ContentType="image/jpeg"/>
  <Override PartName="/ppt/media/image65.jpg" ContentType="image/jpeg"/>
  <Override PartName="/ppt/media/image68.jpg" ContentType="image/jpeg"/>
  <Override PartName="/ppt/media/image70.jpg" ContentType="image/jpeg"/>
  <Override PartName="/ppt/media/image71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65" r:id="rId4"/>
    <p:sldId id="273" r:id="rId5"/>
    <p:sldId id="421" r:id="rId6"/>
    <p:sldId id="409" r:id="rId7"/>
    <p:sldId id="422" r:id="rId8"/>
    <p:sldId id="411" r:id="rId9"/>
    <p:sldId id="364" r:id="rId10"/>
    <p:sldId id="406" r:id="rId11"/>
    <p:sldId id="420" r:id="rId12"/>
    <p:sldId id="269" r:id="rId13"/>
    <p:sldId id="414" r:id="rId14"/>
    <p:sldId id="412" r:id="rId15"/>
    <p:sldId id="262" r:id="rId16"/>
    <p:sldId id="259" r:id="rId17"/>
    <p:sldId id="415" r:id="rId18"/>
    <p:sldId id="416" r:id="rId19"/>
    <p:sldId id="418" r:id="rId20"/>
    <p:sldId id="417" r:id="rId21"/>
    <p:sldId id="419" r:id="rId22"/>
    <p:sldId id="407" r:id="rId2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924D64-F9C0-4933-A648-E12D3E09F8C0}" v="2365" dt="2019-05-08T18:10:02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7" d="100"/>
          <a:sy n="67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7E427-DA35-4485-90D8-890D379643AC}" type="doc">
      <dgm:prSet loTypeId="urn:microsoft.com/office/officeart/2005/8/layout/chevron1" loCatId="process" qsTypeId="urn:microsoft.com/office/officeart/2005/8/quickstyle/3d7" qsCatId="3D" csTypeId="urn:microsoft.com/office/officeart/2005/8/colors/accent1_2" csCatId="accent1" phldr="1"/>
      <dgm:spPr/>
    </dgm:pt>
    <dgm:pt modelId="{9AA16FD1-3DDD-41F4-A1D3-39202D5362DD}">
      <dgm:prSet phldrT="[Text]"/>
      <dgm:spPr/>
      <dgm:t>
        <a:bodyPr/>
        <a:lstStyle/>
        <a:p>
          <a:r>
            <a:rPr lang="en-CA" dirty="0">
              <a:solidFill>
                <a:schemeClr val="bg1"/>
              </a:solidFill>
            </a:rPr>
            <a:t>Primary Industry</a:t>
          </a:r>
        </a:p>
      </dgm:t>
    </dgm:pt>
    <dgm:pt modelId="{1C485B05-8EFB-4265-BCE8-36324E018FFE}" type="parTrans" cxnId="{E5617B2D-C93E-4F4E-928D-66D6DD9FDB74}">
      <dgm:prSet/>
      <dgm:spPr/>
      <dgm:t>
        <a:bodyPr/>
        <a:lstStyle/>
        <a:p>
          <a:endParaRPr lang="en-CA"/>
        </a:p>
      </dgm:t>
    </dgm:pt>
    <dgm:pt modelId="{AAA9746B-345A-4834-ABAE-A4D0F7810474}" type="sibTrans" cxnId="{E5617B2D-C93E-4F4E-928D-66D6DD9FDB74}">
      <dgm:prSet/>
      <dgm:spPr/>
      <dgm:t>
        <a:bodyPr/>
        <a:lstStyle/>
        <a:p>
          <a:endParaRPr lang="en-CA"/>
        </a:p>
      </dgm:t>
    </dgm:pt>
    <dgm:pt modelId="{17EE780A-7215-4C54-A07E-DEBE04C04F6C}">
      <dgm:prSet phldrT="[Text]"/>
      <dgm:spPr/>
      <dgm:t>
        <a:bodyPr/>
        <a:lstStyle/>
        <a:p>
          <a:r>
            <a:rPr lang="en-CA" dirty="0">
              <a:solidFill>
                <a:schemeClr val="bg1"/>
              </a:solidFill>
            </a:rPr>
            <a:t>Tech Provider</a:t>
          </a:r>
        </a:p>
      </dgm:t>
    </dgm:pt>
    <dgm:pt modelId="{25678875-344E-4820-BD0F-A0FEF691F6B9}" type="parTrans" cxnId="{ABCB9D3B-E3A2-4F2B-9C6A-CB5E4AC60516}">
      <dgm:prSet/>
      <dgm:spPr/>
      <dgm:t>
        <a:bodyPr/>
        <a:lstStyle/>
        <a:p>
          <a:endParaRPr lang="en-CA"/>
        </a:p>
      </dgm:t>
    </dgm:pt>
    <dgm:pt modelId="{DCDEB458-2E9E-4526-8252-0777E4FB8441}" type="sibTrans" cxnId="{ABCB9D3B-E3A2-4F2B-9C6A-CB5E4AC60516}">
      <dgm:prSet/>
      <dgm:spPr/>
      <dgm:t>
        <a:bodyPr/>
        <a:lstStyle/>
        <a:p>
          <a:endParaRPr lang="en-CA"/>
        </a:p>
      </dgm:t>
    </dgm:pt>
    <dgm:pt modelId="{810FD184-C6A0-4F23-8CB2-897A33C8FAD9}">
      <dgm:prSet phldrT="[Text]"/>
      <dgm:spPr/>
      <dgm:t>
        <a:bodyPr/>
        <a:lstStyle/>
        <a:p>
          <a:r>
            <a:rPr lang="en-CA" dirty="0">
              <a:solidFill>
                <a:schemeClr val="bg1"/>
              </a:solidFill>
            </a:rPr>
            <a:t>Intermediate Producer</a:t>
          </a:r>
        </a:p>
      </dgm:t>
    </dgm:pt>
    <dgm:pt modelId="{C24F0ED2-C23F-4B3D-9E67-C2756D9E5760}" type="parTrans" cxnId="{F2F00FD0-CDE7-4EE5-BD83-84B42C484E79}">
      <dgm:prSet/>
      <dgm:spPr/>
      <dgm:t>
        <a:bodyPr/>
        <a:lstStyle/>
        <a:p>
          <a:endParaRPr lang="en-CA"/>
        </a:p>
      </dgm:t>
    </dgm:pt>
    <dgm:pt modelId="{EBB50012-03BB-4CBF-9C8E-947982701E1D}" type="sibTrans" cxnId="{F2F00FD0-CDE7-4EE5-BD83-84B42C484E79}">
      <dgm:prSet/>
      <dgm:spPr/>
      <dgm:t>
        <a:bodyPr/>
        <a:lstStyle/>
        <a:p>
          <a:endParaRPr lang="en-CA"/>
        </a:p>
      </dgm:t>
    </dgm:pt>
    <dgm:pt modelId="{015D6A71-F879-4AF3-B629-D273A940723D}">
      <dgm:prSet phldrT="[Text]"/>
      <dgm:spPr/>
      <dgm:t>
        <a:bodyPr/>
        <a:lstStyle/>
        <a:p>
          <a:r>
            <a:rPr lang="en-CA" dirty="0">
              <a:solidFill>
                <a:schemeClr val="bg1"/>
              </a:solidFill>
            </a:rPr>
            <a:t>End User</a:t>
          </a:r>
        </a:p>
      </dgm:t>
    </dgm:pt>
    <dgm:pt modelId="{3070FD2F-265F-4CF0-B4F8-D95D790A22A3}" type="parTrans" cxnId="{76D5C991-A091-4AFC-B289-4F6B35FA0223}">
      <dgm:prSet/>
      <dgm:spPr/>
      <dgm:t>
        <a:bodyPr/>
        <a:lstStyle/>
        <a:p>
          <a:endParaRPr lang="en-CA"/>
        </a:p>
      </dgm:t>
    </dgm:pt>
    <dgm:pt modelId="{CCC7EEF2-3558-4A68-AA5E-D85C315DEDFC}" type="sibTrans" cxnId="{76D5C991-A091-4AFC-B289-4F6B35FA0223}">
      <dgm:prSet/>
      <dgm:spPr/>
      <dgm:t>
        <a:bodyPr/>
        <a:lstStyle/>
        <a:p>
          <a:endParaRPr lang="en-CA"/>
        </a:p>
      </dgm:t>
    </dgm:pt>
    <dgm:pt modelId="{679EC262-EF32-4729-A699-BE78D1C86C60}" type="pres">
      <dgm:prSet presAssocID="{2A67E427-DA35-4485-90D8-890D379643AC}" presName="Name0" presStyleCnt="0">
        <dgm:presLayoutVars>
          <dgm:dir/>
          <dgm:animLvl val="lvl"/>
          <dgm:resizeHandles val="exact"/>
        </dgm:presLayoutVars>
      </dgm:prSet>
      <dgm:spPr/>
    </dgm:pt>
    <dgm:pt modelId="{B1E92E00-A005-4985-B436-6FD5D7272470}" type="pres">
      <dgm:prSet presAssocID="{9AA16FD1-3DDD-41F4-A1D3-39202D5362D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36880E3-3DBD-4E43-973A-E83B4C9BBA40}" type="pres">
      <dgm:prSet presAssocID="{AAA9746B-345A-4834-ABAE-A4D0F7810474}" presName="parTxOnlySpace" presStyleCnt="0"/>
      <dgm:spPr/>
    </dgm:pt>
    <dgm:pt modelId="{F42E0488-7158-41B7-BE9E-E4CB4B4C99C1}" type="pres">
      <dgm:prSet presAssocID="{17EE780A-7215-4C54-A07E-DEBE04C04F6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3394C75-46C0-4955-A5A5-CE009B6AAB38}" type="pres">
      <dgm:prSet presAssocID="{DCDEB458-2E9E-4526-8252-0777E4FB8441}" presName="parTxOnlySpace" presStyleCnt="0"/>
      <dgm:spPr/>
    </dgm:pt>
    <dgm:pt modelId="{3FD14FF9-5A4B-47DC-B1C7-2F0B2F3E23C6}" type="pres">
      <dgm:prSet presAssocID="{810FD184-C6A0-4F23-8CB2-897A33C8FAD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AD36776-C923-4B00-A3D1-51E7CEE4378F}" type="pres">
      <dgm:prSet presAssocID="{EBB50012-03BB-4CBF-9C8E-947982701E1D}" presName="parTxOnlySpace" presStyleCnt="0"/>
      <dgm:spPr/>
    </dgm:pt>
    <dgm:pt modelId="{0EB02327-748D-4852-BE92-F6361EB1A5E9}" type="pres">
      <dgm:prSet presAssocID="{015D6A71-F879-4AF3-B629-D273A940723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D10160B-8FFD-4781-9F3A-7D791E12B283}" type="presOf" srcId="{9AA16FD1-3DDD-41F4-A1D3-39202D5362DD}" destId="{B1E92E00-A005-4985-B436-6FD5D7272470}" srcOrd="0" destOrd="0" presId="urn:microsoft.com/office/officeart/2005/8/layout/chevron1"/>
    <dgm:cxn modelId="{E5617B2D-C93E-4F4E-928D-66D6DD9FDB74}" srcId="{2A67E427-DA35-4485-90D8-890D379643AC}" destId="{9AA16FD1-3DDD-41F4-A1D3-39202D5362DD}" srcOrd="0" destOrd="0" parTransId="{1C485B05-8EFB-4265-BCE8-36324E018FFE}" sibTransId="{AAA9746B-345A-4834-ABAE-A4D0F7810474}"/>
    <dgm:cxn modelId="{4AF61230-FAEA-4830-9989-BAAFF3C861B3}" type="presOf" srcId="{2A67E427-DA35-4485-90D8-890D379643AC}" destId="{679EC262-EF32-4729-A699-BE78D1C86C60}" srcOrd="0" destOrd="0" presId="urn:microsoft.com/office/officeart/2005/8/layout/chevron1"/>
    <dgm:cxn modelId="{ABCB9D3B-E3A2-4F2B-9C6A-CB5E4AC60516}" srcId="{2A67E427-DA35-4485-90D8-890D379643AC}" destId="{17EE780A-7215-4C54-A07E-DEBE04C04F6C}" srcOrd="1" destOrd="0" parTransId="{25678875-344E-4820-BD0F-A0FEF691F6B9}" sibTransId="{DCDEB458-2E9E-4526-8252-0777E4FB8441}"/>
    <dgm:cxn modelId="{FA40895D-6941-4571-845F-C21BFC2A0ED1}" type="presOf" srcId="{17EE780A-7215-4C54-A07E-DEBE04C04F6C}" destId="{F42E0488-7158-41B7-BE9E-E4CB4B4C99C1}" srcOrd="0" destOrd="0" presId="urn:microsoft.com/office/officeart/2005/8/layout/chevron1"/>
    <dgm:cxn modelId="{76D5C991-A091-4AFC-B289-4F6B35FA0223}" srcId="{2A67E427-DA35-4485-90D8-890D379643AC}" destId="{015D6A71-F879-4AF3-B629-D273A940723D}" srcOrd="3" destOrd="0" parTransId="{3070FD2F-265F-4CF0-B4F8-D95D790A22A3}" sibTransId="{CCC7EEF2-3558-4A68-AA5E-D85C315DEDFC}"/>
    <dgm:cxn modelId="{52408095-6F55-40D0-86B6-AB1F84F06FCF}" type="presOf" srcId="{810FD184-C6A0-4F23-8CB2-897A33C8FAD9}" destId="{3FD14FF9-5A4B-47DC-B1C7-2F0B2F3E23C6}" srcOrd="0" destOrd="0" presId="urn:microsoft.com/office/officeart/2005/8/layout/chevron1"/>
    <dgm:cxn modelId="{C15644CC-EB73-484E-9B1C-45C4664C49C3}" type="presOf" srcId="{015D6A71-F879-4AF3-B629-D273A940723D}" destId="{0EB02327-748D-4852-BE92-F6361EB1A5E9}" srcOrd="0" destOrd="0" presId="urn:microsoft.com/office/officeart/2005/8/layout/chevron1"/>
    <dgm:cxn modelId="{F2F00FD0-CDE7-4EE5-BD83-84B42C484E79}" srcId="{2A67E427-DA35-4485-90D8-890D379643AC}" destId="{810FD184-C6A0-4F23-8CB2-897A33C8FAD9}" srcOrd="2" destOrd="0" parTransId="{C24F0ED2-C23F-4B3D-9E67-C2756D9E5760}" sibTransId="{EBB50012-03BB-4CBF-9C8E-947982701E1D}"/>
    <dgm:cxn modelId="{7067BC8D-DCC5-44AA-BA44-F90A581A2E56}" type="presParOf" srcId="{679EC262-EF32-4729-A699-BE78D1C86C60}" destId="{B1E92E00-A005-4985-B436-6FD5D7272470}" srcOrd="0" destOrd="0" presId="urn:microsoft.com/office/officeart/2005/8/layout/chevron1"/>
    <dgm:cxn modelId="{521FC71A-F3E4-4666-A771-1A4CB89A7045}" type="presParOf" srcId="{679EC262-EF32-4729-A699-BE78D1C86C60}" destId="{936880E3-3DBD-4E43-973A-E83B4C9BBA40}" srcOrd="1" destOrd="0" presId="urn:microsoft.com/office/officeart/2005/8/layout/chevron1"/>
    <dgm:cxn modelId="{34075A67-CDAA-4C26-AC88-EBAB7C14759B}" type="presParOf" srcId="{679EC262-EF32-4729-A699-BE78D1C86C60}" destId="{F42E0488-7158-41B7-BE9E-E4CB4B4C99C1}" srcOrd="2" destOrd="0" presId="urn:microsoft.com/office/officeart/2005/8/layout/chevron1"/>
    <dgm:cxn modelId="{329BC6BF-E416-496D-86C4-49F7B7CEC170}" type="presParOf" srcId="{679EC262-EF32-4729-A699-BE78D1C86C60}" destId="{33394C75-46C0-4955-A5A5-CE009B6AAB38}" srcOrd="3" destOrd="0" presId="urn:microsoft.com/office/officeart/2005/8/layout/chevron1"/>
    <dgm:cxn modelId="{B55F071B-06CD-4DE9-AFD9-4E3D3D164D98}" type="presParOf" srcId="{679EC262-EF32-4729-A699-BE78D1C86C60}" destId="{3FD14FF9-5A4B-47DC-B1C7-2F0B2F3E23C6}" srcOrd="4" destOrd="0" presId="urn:microsoft.com/office/officeart/2005/8/layout/chevron1"/>
    <dgm:cxn modelId="{0EE77B00-533E-48C9-9ED9-49A5307FD25F}" type="presParOf" srcId="{679EC262-EF32-4729-A699-BE78D1C86C60}" destId="{BAD36776-C923-4B00-A3D1-51E7CEE4378F}" srcOrd="5" destOrd="0" presId="urn:microsoft.com/office/officeart/2005/8/layout/chevron1"/>
    <dgm:cxn modelId="{B7A6386A-E7FD-4C9E-BB9A-EEB2F43C9B8E}" type="presParOf" srcId="{679EC262-EF32-4729-A699-BE78D1C86C60}" destId="{0EB02327-748D-4852-BE92-F6361EB1A5E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92E00-A005-4985-B436-6FD5D7272470}">
      <dsp:nvSpPr>
        <dsp:cNvPr id="0" name=""/>
        <dsp:cNvSpPr/>
      </dsp:nvSpPr>
      <dsp:spPr>
        <a:xfrm>
          <a:off x="5712" y="159062"/>
          <a:ext cx="3324998" cy="1329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>
              <a:solidFill>
                <a:schemeClr val="bg1"/>
              </a:solidFill>
            </a:rPr>
            <a:t>Primary Industry</a:t>
          </a:r>
        </a:p>
      </dsp:txBody>
      <dsp:txXfrm>
        <a:off x="670712" y="159062"/>
        <a:ext cx="1994999" cy="1329999"/>
      </dsp:txXfrm>
    </dsp:sp>
    <dsp:sp modelId="{F42E0488-7158-41B7-BE9E-E4CB4B4C99C1}">
      <dsp:nvSpPr>
        <dsp:cNvPr id="0" name=""/>
        <dsp:cNvSpPr/>
      </dsp:nvSpPr>
      <dsp:spPr>
        <a:xfrm>
          <a:off x="2998211" y="159062"/>
          <a:ext cx="3324998" cy="1329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>
              <a:solidFill>
                <a:schemeClr val="bg1"/>
              </a:solidFill>
            </a:rPr>
            <a:t>Tech Provider</a:t>
          </a:r>
        </a:p>
      </dsp:txBody>
      <dsp:txXfrm>
        <a:off x="3663211" y="159062"/>
        <a:ext cx="1994999" cy="1329999"/>
      </dsp:txXfrm>
    </dsp:sp>
    <dsp:sp modelId="{3FD14FF9-5A4B-47DC-B1C7-2F0B2F3E23C6}">
      <dsp:nvSpPr>
        <dsp:cNvPr id="0" name=""/>
        <dsp:cNvSpPr/>
      </dsp:nvSpPr>
      <dsp:spPr>
        <a:xfrm>
          <a:off x="5990710" y="159062"/>
          <a:ext cx="3324998" cy="1329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>
              <a:solidFill>
                <a:schemeClr val="bg1"/>
              </a:solidFill>
            </a:rPr>
            <a:t>Intermediate Producer</a:t>
          </a:r>
        </a:p>
      </dsp:txBody>
      <dsp:txXfrm>
        <a:off x="6655710" y="159062"/>
        <a:ext cx="1994999" cy="1329999"/>
      </dsp:txXfrm>
    </dsp:sp>
    <dsp:sp modelId="{0EB02327-748D-4852-BE92-F6361EB1A5E9}">
      <dsp:nvSpPr>
        <dsp:cNvPr id="0" name=""/>
        <dsp:cNvSpPr/>
      </dsp:nvSpPr>
      <dsp:spPr>
        <a:xfrm>
          <a:off x="8983209" y="159062"/>
          <a:ext cx="3324998" cy="1329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>
              <a:solidFill>
                <a:schemeClr val="bg1"/>
              </a:solidFill>
            </a:rPr>
            <a:t>End User</a:t>
          </a:r>
        </a:p>
      </dsp:txBody>
      <dsp:txXfrm>
        <a:off x="9648209" y="159062"/>
        <a:ext cx="1994999" cy="1329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D19E6-BA12-435A-A4E5-30EFB61FA489}" type="datetimeFigureOut">
              <a:rPr lang="en-CA" smtClean="0"/>
              <a:t>2019-05-09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571AF-1C93-4797-BBBD-41E607BE40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804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>
              <a:ea typeface="Geneva"/>
              <a:cs typeface="Geneva"/>
            </a:endParaRP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27554" indent="-279828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19313" indent="-223862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567039" indent="-223862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14764" indent="-223862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462491" indent="-223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10216" indent="-223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357940" indent="-223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05666" indent="-223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/>
            <a:fld id="{A7C28EBB-D1AC-475A-8A79-A8883807CB03}" type="slidenum">
              <a:rPr lang="en-US" smtClean="0">
                <a:solidFill>
                  <a:prstClr val="black"/>
                </a:solidFill>
                <a:latin typeface="Calibri" pitchFamily="34" charset="0"/>
                <a:ea typeface="Geneva"/>
                <a:cs typeface="Geneva"/>
              </a:rPr>
              <a:pPr eaLnBrk="1" hangingPunct="1"/>
              <a:t>8</a:t>
            </a:fld>
            <a:endParaRPr lang="en-US">
              <a:solidFill>
                <a:prstClr val="black"/>
              </a:solidFill>
              <a:latin typeface="Calibri" pitchFamily="34" charset="0"/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8640-F76C-470D-8F42-F2EA4712C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9AE1B3-8A1B-45A1-B8A2-720174565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15554-2CC7-414F-B213-C80C31E77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FA20-9747-4C78-BA32-12ACDE52A49C}" type="datetimeFigureOut">
              <a:rPr lang="en-CA" smtClean="0"/>
              <a:t>2019-05-09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516D7-7E87-4488-A5C1-15126C61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73B3F-A3CE-41DD-AEF6-BC00AED4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D02B-8C77-4B16-99F2-7C67BFB49A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00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8DD2B-BA19-46C8-A8BE-CFD4BE157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D19DC-011C-4C4A-857C-788A22807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498ED-9F9B-4A71-8094-11B76496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FA20-9747-4C78-BA32-12ACDE52A49C}" type="datetimeFigureOut">
              <a:rPr lang="en-CA" smtClean="0"/>
              <a:t>2019-05-09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CD007-E4A7-42AD-B739-2E761B0D4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CCB85-1C66-4C89-BA85-D101E0435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D02B-8C77-4B16-99F2-7C67BFB49A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951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17082B-B356-472E-99A3-1C9AF1566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830DF-6510-4283-A50F-B5E63571F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DC884-6F51-49E5-9498-A8628D1F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FA20-9747-4C78-BA32-12ACDE52A49C}" type="datetimeFigureOut">
              <a:rPr lang="en-CA" smtClean="0"/>
              <a:t>2019-05-09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F94D3-7F63-41D6-A515-AE1087DD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F026D-B286-4014-B8EA-B40937E2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D02B-8C77-4B16-99F2-7C67BFB49A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0243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/>
          <p:nvPr userDrawn="1"/>
        </p:nvSpPr>
        <p:spPr>
          <a:xfrm>
            <a:off x="4572001" y="2057400"/>
            <a:ext cx="219864" cy="248398"/>
          </a:xfrm>
          <a:prstGeom prst="rect">
            <a:avLst/>
          </a:prstGeom>
          <a:noFill/>
        </p:spPr>
        <p:txBody>
          <a:bodyPr wrap="none" lIns="108837" tIns="54418" rIns="108837" bIns="54418" rtlCol="0">
            <a:spAutoFit/>
          </a:bodyPr>
          <a:lstStyle/>
          <a:p>
            <a:endParaRPr lang="en-US" sz="9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152400"/>
            <a:ext cx="11743861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300"/>
            </a:lvl1pPr>
          </a:lstStyle>
          <a:p>
            <a:r>
              <a:rPr lang="en-CA" noProof="0" dirty="0"/>
              <a:t>Click to Edit Master Title Style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2620" y="6525344"/>
            <a:ext cx="943140" cy="329982"/>
          </a:xfrm>
          <a:prstGeom prst="rect">
            <a:avLst/>
          </a:prstGeom>
        </p:spPr>
        <p:txBody>
          <a:bodyPr lIns="217673" tIns="108836" rIns="217673" bIns="108836"/>
          <a:lstStyle>
            <a:lvl1pPr>
              <a:defRPr sz="1250"/>
            </a:lvl1pPr>
          </a:lstStyle>
          <a:p>
            <a:fld id="{D5318631-5C24-4821-B8D4-FEB4A0C6167F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3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251674"/>
            <a:ext cx="1828800" cy="60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04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447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73204" y="371029"/>
            <a:ext cx="2919888" cy="438582"/>
          </a:xfrm>
        </p:spPr>
        <p:txBody>
          <a:bodyPr lIns="0" tIns="0" rIns="0" bIns="0"/>
          <a:lstStyle>
            <a:lvl1pPr>
              <a:defRPr sz="28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5122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73204" y="371029"/>
            <a:ext cx="2919888" cy="438582"/>
          </a:xfrm>
        </p:spPr>
        <p:txBody>
          <a:bodyPr lIns="0" tIns="0" rIns="0" bIns="0"/>
          <a:lstStyle>
            <a:lvl1pPr>
              <a:defRPr sz="28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9495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73204" y="371029"/>
            <a:ext cx="2919888" cy="438582"/>
          </a:xfrm>
        </p:spPr>
        <p:txBody>
          <a:bodyPr lIns="0" tIns="0" rIns="0" bIns="0"/>
          <a:lstStyle>
            <a:lvl1pPr>
              <a:defRPr sz="28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7964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51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FD742-28F7-416E-968C-C669240D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23F13-63DA-43FD-B930-0B902C3E6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AB20C-6639-4CB4-A950-E4FFD13D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FA20-9747-4C78-BA32-12ACDE52A49C}" type="datetimeFigureOut">
              <a:rPr lang="en-CA" smtClean="0"/>
              <a:t>2019-05-09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89171-2AAB-4DA6-B468-E24E5F14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4E5D8-7705-417A-ACC3-15B975E3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D02B-8C77-4B16-99F2-7C67BFB49A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93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78BC-61EB-4849-8954-E549C93D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4EA48-BA3E-4348-AAEF-0E06FD656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F27E3-7FEB-4747-9234-5A71DB4D8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FA20-9747-4C78-BA32-12ACDE52A49C}" type="datetimeFigureOut">
              <a:rPr lang="en-CA" smtClean="0"/>
              <a:t>2019-05-09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EEA66-DC1D-427F-825E-A7720675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F31A-0141-49C1-95C6-44CBC85F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D02B-8C77-4B16-99F2-7C67BFB49A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326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20C01-3E31-492D-B9AE-C995D7976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F1C66-4118-4548-8B27-59F2D828C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25B41-0E67-49AD-ADA3-DB0237B30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49BD8-CB1C-4DFC-BBF6-3D9B1FE03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FA20-9747-4C78-BA32-12ACDE52A49C}" type="datetimeFigureOut">
              <a:rPr lang="en-CA" smtClean="0"/>
              <a:t>2019-05-09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FD76B-1334-4A7B-B5E0-F02C83977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F1474-B7F4-4D02-ACAE-EEEC575A1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D02B-8C77-4B16-99F2-7C67BFB49A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572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93E1-ABCB-4149-A758-8DE9AB5E2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E216E-5E40-45EB-AF9C-EB157E8F0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215E0-22BC-4368-9301-808687660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F58B9E-474A-49D9-91DE-3E16B7E5A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639E28-A501-4C25-81A8-E99D8C77F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0B9EFB-D7BB-4417-A470-F18A33373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FA20-9747-4C78-BA32-12ACDE52A49C}" type="datetimeFigureOut">
              <a:rPr lang="en-CA" smtClean="0"/>
              <a:t>2019-05-09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50320-C449-4EF1-A501-500927B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612825-AB94-4F21-9203-0819B1982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D02B-8C77-4B16-99F2-7C67BFB49A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411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8E07-0625-4016-B99A-DC56CDD30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BAA2D-9475-49D8-9D16-5A924008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FA20-9747-4C78-BA32-12ACDE52A49C}" type="datetimeFigureOut">
              <a:rPr lang="en-CA" smtClean="0"/>
              <a:t>2019-05-09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58D3E-308C-455F-8016-26637306A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A9EA5-822C-4BBA-9037-8E4C9BD4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D02B-8C77-4B16-99F2-7C67BFB49A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39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DD53B3-ED8F-4CC0-98E0-BF5C52339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FA20-9747-4C78-BA32-12ACDE52A49C}" type="datetimeFigureOut">
              <a:rPr lang="en-CA" smtClean="0"/>
              <a:t>2019-05-09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D936CE-3B94-4721-9D17-A0F632A0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5CEC4-923E-439C-A772-D39A2E1C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D02B-8C77-4B16-99F2-7C67BFB49A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40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30A6-01BF-4963-B0E9-5B2512D33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1B8B-7409-4309-B820-E4A527411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5941C-D921-407D-A978-5B9F593E5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A1544-9340-419C-8591-6695D0A5E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FA20-9747-4C78-BA32-12ACDE52A49C}" type="datetimeFigureOut">
              <a:rPr lang="en-CA" smtClean="0"/>
              <a:t>2019-05-09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D1033-30FB-4E16-A926-9D65B4AD3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A8637-51E2-4960-A095-94B58090E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D02B-8C77-4B16-99F2-7C67BFB49A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78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8B413-58D8-4195-AA5E-E32E1FAC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9BB6A3-A644-4739-AB5D-B2E73FFA4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721FA-750B-47E3-9EDE-9E2F4F90E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21B8E-8928-4E07-8F42-983AF325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FA20-9747-4C78-BA32-12ACDE52A49C}" type="datetimeFigureOut">
              <a:rPr lang="en-CA" smtClean="0"/>
              <a:t>2019-05-09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33466-CB64-468E-AF68-97AEC0F3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22B10-B6DF-4097-882E-4A3DCC3F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D02B-8C77-4B16-99F2-7C67BFB49A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348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EE87F6-6005-4FBB-9590-60A6E3E2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13ADE-F2B8-4CB3-980B-BCD0C3B03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3A54B-BBA2-497B-A9F3-D77B4BE4C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FFA20-9747-4C78-BA32-12ACDE52A49C}" type="datetimeFigureOut">
              <a:rPr lang="en-CA" smtClean="0"/>
              <a:t>2019-05-09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11141-DBDB-4941-8C60-E18AA3A02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55604-2EB5-4C0C-83F3-FB8C0DF2B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D02B-8C77-4B16-99F2-7C67BFB49A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824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48463" y="6661621"/>
            <a:ext cx="11343799" cy="196691"/>
          </a:xfrm>
          <a:custGeom>
            <a:avLst/>
            <a:gdLst/>
            <a:ahLst/>
            <a:cxnLst/>
            <a:rect l="l" t="t" r="r" b="b"/>
            <a:pathLst>
              <a:path w="15125065" h="262254">
                <a:moveTo>
                  <a:pt x="15124709" y="0"/>
                </a:moveTo>
                <a:lnTo>
                  <a:pt x="132587" y="0"/>
                </a:lnTo>
                <a:lnTo>
                  <a:pt x="0" y="261835"/>
                </a:lnTo>
                <a:lnTo>
                  <a:pt x="15124709" y="261835"/>
                </a:lnTo>
                <a:lnTo>
                  <a:pt x="15124709" y="0"/>
                </a:lnTo>
                <a:close/>
              </a:path>
            </a:pathLst>
          </a:custGeom>
          <a:solidFill>
            <a:srgbClr val="58753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1282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73204" y="371029"/>
            <a:ext cx="291988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67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.jpg"/><Relationship Id="rId7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68.jpg"/><Relationship Id="rId18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70.jpg"/><Relationship Id="rId7" Type="http://schemas.openxmlformats.org/officeDocument/2006/relationships/image" Target="../media/image63.jpg"/><Relationship Id="rId12" Type="http://schemas.openxmlformats.org/officeDocument/2006/relationships/image" Target="../media/image67.png"/><Relationship Id="rId1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6" Type="http://schemas.openxmlformats.org/officeDocument/2006/relationships/image" Target="../media/image12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66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5.jpg"/><Relationship Id="rId10" Type="http://schemas.openxmlformats.org/officeDocument/2006/relationships/image" Target="../media/image65.jpg"/><Relationship Id="rId19" Type="http://schemas.openxmlformats.org/officeDocument/2006/relationships/image" Target="../media/image14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4.png"/><Relationship Id="rId14" Type="http://schemas.openxmlformats.org/officeDocument/2006/relationships/image" Target="../media/image24.jpg"/><Relationship Id="rId22" Type="http://schemas.openxmlformats.org/officeDocument/2006/relationships/image" Target="../media/image7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hris.walton@cribe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17" Type="http://schemas.openxmlformats.org/officeDocument/2006/relationships/image" Target="../media/image25.jpg"/><Relationship Id="rId2" Type="http://schemas.openxmlformats.org/officeDocument/2006/relationships/image" Target="../media/image10.png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4.jpg"/><Relationship Id="rId4" Type="http://schemas.openxmlformats.org/officeDocument/2006/relationships/image" Target="../media/image12.png"/><Relationship Id="rId9" Type="http://schemas.openxmlformats.org/officeDocument/2006/relationships/image" Target="../media/image17.jp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jpeg"/><Relationship Id="rId18" Type="http://schemas.openxmlformats.org/officeDocument/2006/relationships/hyperlink" Target="https://www.google.ca/url?sa=i&amp;rct=j&amp;q=&amp;esrc=s&amp;source=images&amp;cd=&amp;cad=rja&amp;uact=8&amp;ved=0CAcQjRxqFQoTCMzB4Ofst8cCFcIbPgodeHIPSw&amp;url=https://fpinnovations.ca/ResearchProgram/advanced-building-systems/Pages/promo-tall-wood-buildings.aspx&amp;ei=S-HVVYzwFcK3-AH45L3YBA&amp;bvm=bv.99804247,d.cWw&amp;psig=AFQjCNFOj9sPRMiLx1lPFO8Ug-jkKwKW_w&amp;ust=1440166595442397" TargetMode="External"/><Relationship Id="rId26" Type="http://schemas.openxmlformats.org/officeDocument/2006/relationships/hyperlink" Target="http://www.google.ca/url?sa=i&amp;rct=j&amp;q=&amp;esrc=s&amp;source=images&amp;cd=&amp;cad=rja&amp;uact=8&amp;ved=0CAcQjRxqFQoTCMXHvu7ut8cCFcN0PgodEdoLqA&amp;url=http://blogdesainokcano.blogspot.com/2014_04_01_archive.html&amp;ei=cuPVVcXGFcPp-QGRtK_ACg&amp;psig=AFQjCNHXuW9hduDg7g7gXQb3vyD0cmt_yA&amp;ust=1440167128764836" TargetMode="External"/><Relationship Id="rId39" Type="http://schemas.openxmlformats.org/officeDocument/2006/relationships/image" Target="../media/image46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37.jpeg"/><Relationship Id="rId34" Type="http://schemas.openxmlformats.org/officeDocument/2006/relationships/hyperlink" Target="http://www.google.ca/url?sa=i&amp;rct=j&amp;q=&amp;esrc=s&amp;source=images&amp;cd=&amp;cad=rja&amp;uact=8&amp;ved=0CAcQjRxqFQoTCKKDhf_wt8cCFUFrPgodSZUCDQ&amp;url=http://dlund.20m.com/ZMarMen01.html&amp;ei=reXVVeL4OMHW-QHJqopo&amp;psig=AFQjCNH0--vnXupARMdXQSxnpuO6XcGdlA&amp;ust=1440167701734506" TargetMode="External"/><Relationship Id="rId42" Type="http://schemas.openxmlformats.org/officeDocument/2006/relationships/hyperlink" Target="http://www.google.ca/url?sa=i&amp;rct=j&amp;q=&amp;esrc=s&amp;source=images&amp;cd=&amp;cad=rja&amp;uact=8&amp;ved=0CAcQjRxqFQoTCKbGnu3yt8cCFcM4PgodJsEHLg&amp;url=http://www.sekab.com/biorefinery/&amp;ei=oefVVebxHMPx-AGmgp_wAg&amp;psig=AFQjCNG7xiOS22T9Ctk4z0MPi6X1LlG9DA&amp;ust=1440168207970591" TargetMode="External"/><Relationship Id="rId47" Type="http://schemas.openxmlformats.org/officeDocument/2006/relationships/image" Target="../media/image50.jpeg"/><Relationship Id="rId7" Type="http://schemas.openxmlformats.org/officeDocument/2006/relationships/image" Target="../media/image30.jpeg"/><Relationship Id="rId12" Type="http://schemas.openxmlformats.org/officeDocument/2006/relationships/hyperlink" Target="http://www.google.ca/url?sa=i&amp;rct=j&amp;q=&amp;esrc=s&amp;source=images&amp;cd=&amp;cad=rja&amp;uact=8&amp;ved=0CAcQjRxqFQoTCNXD3tTrt8cCFQasPgodhbACqg&amp;url=http://gbtimes.com/life/8-upcycling-ideas-plastic-bottles&amp;ei=F-DVVZXcAobY-gGF4YrQCg&amp;bvm=bv.99804247,d.cWw&amp;psig=AFQjCNFCRg_970sNX_uX5SYCJ6Pr6DMxjg&amp;ust=1440166278760055" TargetMode="External"/><Relationship Id="rId17" Type="http://schemas.openxmlformats.org/officeDocument/2006/relationships/image" Target="../media/image35.jpeg"/><Relationship Id="rId25" Type="http://schemas.openxmlformats.org/officeDocument/2006/relationships/image" Target="../media/image39.jpeg"/><Relationship Id="rId33" Type="http://schemas.openxmlformats.org/officeDocument/2006/relationships/image" Target="../media/image43.jpeg"/><Relationship Id="rId38" Type="http://schemas.openxmlformats.org/officeDocument/2006/relationships/hyperlink" Target="http://www.google.ca/url?sa=i&amp;rct=j&amp;q=&amp;esrc=s&amp;source=images&amp;cd=&amp;cad=rja&amp;uact=8&amp;ved=0CAcQjRxqFQoTCMy-lYzyt8cCFUbyPgodalEIdQ&amp;url=http://www.rncan.gc.ca/forets/programmes-federaux/15868&amp;ei=1ebVVYyAN8bk-wHqoqGoBw&amp;psig=AFQjCNGMzVpNO2rVv-gS2lKuUASfsmPkkQ&amp;ust=1440167984003732" TargetMode="External"/><Relationship Id="rId46" Type="http://schemas.openxmlformats.org/officeDocument/2006/relationships/hyperlink" Target="http://www.google.ca/url?sa=i&amp;rct=j&amp;q=&amp;esrc=s&amp;source=images&amp;cd=&amp;cad=rja&amp;uact=8&amp;ved=0CAcQjRxqFQoTCJeDt4D0t8cCFcpXPgodf_8KsA&amp;url=http://www.fotocommunity.fr/pc/pc/display/29973522&amp;ei=1ujVVZfACcqv-QH__quACw&amp;psig=AFQjCNGUVaJqmp9wCO1sY3mYpQIxAaodEw&amp;ust=1440168514005657" TargetMode="External"/><Relationship Id="rId2" Type="http://schemas.openxmlformats.org/officeDocument/2006/relationships/slideLayout" Target="../slideLayouts/slideLayout12.xml"/><Relationship Id="rId16" Type="http://schemas.openxmlformats.org/officeDocument/2006/relationships/hyperlink" Target="https://www.google.ca/url?sa=i&amp;rct=j&amp;q=&amp;esrc=s&amp;source=images&amp;cd=&amp;cad=rja&amp;uact=8&amp;ved=0CAcQjRxqFQoTCPyEnLvst8cCFUxzPgodbdMFbQ&amp;url=https://charlemont.wordpress.com/&amp;ei=7eDVVbzaOszm-QHtppfoBg&amp;bvm=bv.99804247,d.cWw&amp;psig=AFQjCNFksgg_WPHe8QbKkJ5rDxupFTEDkw&amp;ust=1440166499690859" TargetMode="External"/><Relationship Id="rId20" Type="http://schemas.openxmlformats.org/officeDocument/2006/relationships/hyperlink" Target="http://www.google.ca/url?sa=i&amp;rct=j&amp;q=&amp;esrc=s&amp;source=images&amp;cd=&amp;cad=rja&amp;uact=8&amp;ved=0CAcQjRxqFQoTCLmo1Jjtt8cCFQwdPgodWvwOtQ&amp;url=http://www.thestar.com/life/homes/2014/12/05/success_with_woodframe_buildings_good_for_ontario.html&amp;ei=seHVVfmLOIy6-AHa-LuoCw&amp;psig=AFQjCNFOj9sPRMiLx1lPFO8Ug-jkKwKW_w&amp;ust=1440166595442397" TargetMode="External"/><Relationship Id="rId29" Type="http://schemas.openxmlformats.org/officeDocument/2006/relationships/image" Target="../media/image41.jpeg"/><Relationship Id="rId41" Type="http://schemas.openxmlformats.org/officeDocument/2006/relationships/image" Target="../media/image47.jpeg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11" Type="http://schemas.openxmlformats.org/officeDocument/2006/relationships/image" Target="../media/image32.jpeg"/><Relationship Id="rId24" Type="http://schemas.openxmlformats.org/officeDocument/2006/relationships/hyperlink" Target="http://www.google.ca/url?sa=i&amp;rct=j&amp;q=&amp;esrc=s&amp;source=images&amp;cd=&amp;cad=rja&amp;uact=8&amp;ved=0CAcQjRxqFQoTCOfrp7fut8cCFUo3PgodJLcKAg&amp;url=http://www.nrc-cnrc.gc.ca/ci-ic/v17n4&amp;ei=_uLVVef0Jsru-AGk7qoQ&amp;psig=AFQjCNELdP3Nbtjie9uYDwkBMMEEcr6ITA&amp;ust=1440167020307489" TargetMode="External"/><Relationship Id="rId32" Type="http://schemas.openxmlformats.org/officeDocument/2006/relationships/hyperlink" Target="http://www.google.ca/url?sa=i&amp;rct=j&amp;q=&amp;esrc=s&amp;source=images&amp;cd=&amp;cad=rja&amp;uact=8&amp;ved=0CAcQjRxqFQoTCMWw3Nbwt8cCFUI9PgodgBkHVQ&amp;url=http://www.yukonwoodproducts.org/&amp;ei=WeXVVYWgF8L6-AGAs5yoBQ&amp;psig=AFQjCNGq4TrWxAxg_9cBsS8Uv8df9EE9hQ&amp;ust=1440167599468602" TargetMode="External"/><Relationship Id="rId37" Type="http://schemas.openxmlformats.org/officeDocument/2006/relationships/image" Target="../media/image45.jpeg"/><Relationship Id="rId40" Type="http://schemas.openxmlformats.org/officeDocument/2006/relationships/hyperlink" Target="http://www.google.ca/url?sa=i&amp;rct=j&amp;q=&amp;esrc=s&amp;source=images&amp;cd=&amp;cad=rja&amp;uact=8&amp;ved=0CAcQjRxqFQoTCOii48Dyt8cCFYN3Pgodh34DSg&amp;url=http://www.cbc.ca/news/technology/company-aims-to-remould-plastics-industry-with-nano-crystalline-cellulose-from-trees-1.803378&amp;ei=ROfVVejwDYPv-QGH_Y3QBA&amp;psig=AFQjCNEqc45OrXe1GYxUYT-3AI3T4c0GUA&amp;ust=1440168099560931" TargetMode="External"/><Relationship Id="rId45" Type="http://schemas.openxmlformats.org/officeDocument/2006/relationships/image" Target="../media/image49.png"/><Relationship Id="rId5" Type="http://schemas.openxmlformats.org/officeDocument/2006/relationships/image" Target="../media/image28.jpeg"/><Relationship Id="rId15" Type="http://schemas.openxmlformats.org/officeDocument/2006/relationships/image" Target="../media/image34.png"/><Relationship Id="rId23" Type="http://schemas.openxmlformats.org/officeDocument/2006/relationships/image" Target="../media/image38.jpeg"/><Relationship Id="rId28" Type="http://schemas.openxmlformats.org/officeDocument/2006/relationships/hyperlink" Target="http://www.google.ca/url?sa=i&amp;rct=j&amp;q=&amp;esrc=s&amp;source=images&amp;cd=&amp;cad=rja&amp;uact=8&amp;ved=0CAcQjRxqFQoTCLi8tq_vt8cCFQkzPgod0AkKvg&amp;url=http://ftwaltonboxes.com/packaging-boxes-cartons-mailers.html&amp;ei=-uPVVbjXIInm-AHQk6jwCw&amp;psig=AFQjCNFFXYkWGZn9A115LEQRoFrQRPX6AQ&amp;ust=1440167276404274" TargetMode="External"/><Relationship Id="rId36" Type="http://schemas.openxmlformats.org/officeDocument/2006/relationships/hyperlink" Target="http://www.chefeddy.com/2011/08/homemade-baking-powder/" TargetMode="External"/><Relationship Id="rId49" Type="http://schemas.openxmlformats.org/officeDocument/2006/relationships/image" Target="../media/image51.jpeg"/><Relationship Id="rId10" Type="http://schemas.openxmlformats.org/officeDocument/2006/relationships/hyperlink" Target="https://www.google.ca/url?sa=i&amp;rct=j&amp;q=&amp;esrc=s&amp;source=images&amp;cd=&amp;cad=rja&amp;uact=8&amp;ved=0CAcQjRxqFQoTCO2u8qjrt8cCFQEZPgodGOcOfg&amp;url=https://salaamstyle.wordpress.com/2014/04/01/10-fiercely-fab-orange-lipsticks/&amp;ei=u9_VVa3lBYGy-AGYzrvwBw&amp;bvm=bv.99804247,d.cWw&amp;psig=AFQjCNHDK2krCuG_Amp8sSoyXDh-gQ9F4Q&amp;ust=1440166161115666" TargetMode="External"/><Relationship Id="rId19" Type="http://schemas.openxmlformats.org/officeDocument/2006/relationships/image" Target="../media/image36.jpeg"/><Relationship Id="rId31" Type="http://schemas.openxmlformats.org/officeDocument/2006/relationships/image" Target="../media/image42.jpeg"/><Relationship Id="rId44" Type="http://schemas.openxmlformats.org/officeDocument/2006/relationships/hyperlink" Target="http://www.google.ca/url?sa=i&amp;rct=j&amp;q=&amp;esrc=s&amp;source=images&amp;cd=&amp;cad=rja&amp;uact=8&amp;ved=0CAcQjRxqFQoTCLvzlKTzt8cCFYfKPgodenQJWQ&amp;url=http://www.gfsa.com/innovation/advanced-biofuels-bio-based-chemicals/&amp;ei=FOjVVbuZKIeV-wH66KXIBQ&amp;psig=AFQjCNEb4ar-cmzNWE6boCcFSftRWugZ4w&amp;ust=1440168320018568" TargetMode="External"/><Relationship Id="rId4" Type="http://schemas.openxmlformats.org/officeDocument/2006/relationships/image" Target="../media/image27.jpeg"/><Relationship Id="rId9" Type="http://schemas.openxmlformats.org/officeDocument/2006/relationships/image" Target="../media/image31.jpeg"/><Relationship Id="rId14" Type="http://schemas.openxmlformats.org/officeDocument/2006/relationships/hyperlink" Target="http://www.google.ca/url?sa=i&amp;rct=j&amp;q=&amp;esrc=s&amp;source=images&amp;cd=&amp;cad=rja&amp;uact=8&amp;ved=0CAcQjRxqFQoTCMPjqYzst8cCFYIpPgodBB8ITw&amp;url=http://www.adhd-app.com/2013/07/31/top-10-toxic-chemicals-suspected-to-cause-adhd/&amp;ei=i-DVVYPyJYLT-AGEvqD4BA&amp;bvm=bv.99804247,d.cWw&amp;psig=AFQjCNGOobOOcd_l-_M6yStnXETML2mvDA&amp;ust=1440166398407481" TargetMode="External"/><Relationship Id="rId22" Type="http://schemas.openxmlformats.org/officeDocument/2006/relationships/hyperlink" Target="http://www.google.ca/url?sa=i&amp;rct=j&amp;q=&amp;esrc=s&amp;source=images&amp;cd=&amp;cad=rja&amp;uact=8&amp;ved=&amp;url=http://www.spraylat.co.uk/&amp;ei=guLVVZ_iN4y7-AHmiKewBA&amp;psig=AFQjCNGYKytIJ6LF2z9RZGdQH2B4oCv8wA&amp;ust=1440166915259882" TargetMode="External"/><Relationship Id="rId27" Type="http://schemas.openxmlformats.org/officeDocument/2006/relationships/image" Target="../media/image40.jpeg"/><Relationship Id="rId30" Type="http://schemas.openxmlformats.org/officeDocument/2006/relationships/hyperlink" Target="http://www.google.ca/url?sa=i&amp;rct=j&amp;q=&amp;esrc=s&amp;source=images&amp;cd=&amp;cad=rja&amp;uact=8&amp;ved=0CAcQjRxqFQoTCIvyrJXwt8cCFQIKPgod7FwAew&amp;url=http://www.supremepapersupply.com/paperandjanitorial.htm&amp;ei=0OTVVYvKEYKU-AHsuYHYBw&amp;psig=AFQjCNHyrgU6GZRqlynDaoGxpm3AuA4uTA&amp;ust=1440167495428407" TargetMode="External"/><Relationship Id="rId35" Type="http://schemas.openxmlformats.org/officeDocument/2006/relationships/image" Target="../media/image44.jpeg"/><Relationship Id="rId43" Type="http://schemas.openxmlformats.org/officeDocument/2006/relationships/image" Target="../media/image48.jpeg"/><Relationship Id="rId48" Type="http://schemas.openxmlformats.org/officeDocument/2006/relationships/hyperlink" Target="http://www.google.ca/url?sa=i&amp;rct=j&amp;q=&amp;esrc=s&amp;source=images&amp;cd=&amp;cad=rja&amp;uact=8&amp;ved=0CAcQjRxqFQoTCK2ey7f2t8cCFUE7Pgod2xQA_Q&amp;url=http://www.wisegeek.com/what-is-a-diaper-cake.htm&amp;ei=YuvVVa3lKsH2-AHbqYDoDw&amp;bvm=bv.99804247,d.cWw&amp;psig=AFQjCNEy2v3veZyye1kZC5EFmn_53A_Gqg&amp;ust=1440169183224663" TargetMode="External"/><Relationship Id="rId8" Type="http://schemas.openxmlformats.org/officeDocument/2006/relationships/hyperlink" Target="http://www.google.ca/url?sa=i&amp;rct=j&amp;q=&amp;esrc=s&amp;source=images&amp;cd=&amp;cad=rja&amp;uact=8&amp;ved=0CAcQjRxqFQoTCOSPyb7qt8cCFUZUPgodkX8GBw&amp;url=http://www.canadianmetalworking.com/porter-airlines-to-unveil-growth-plans-that-will-include-the-bombardier-cseries-96169/&amp;ei=3N7VVeSxB8ao-QGR_5k4&amp;bvm=bv.99804247,d.cWw&amp;psig=AFQjCNGUg_3E9ZkWg94pfdErGLMH15DtFA&amp;ust=144016584731351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nimal, reptile&#10;&#10;Description generated with very high confidence">
            <a:extLst>
              <a:ext uri="{FF2B5EF4-FFF2-40B4-BE49-F238E27FC236}">
                <a16:creationId xmlns:a16="http://schemas.microsoft.com/office/drawing/2014/main" id="{C1720CEA-83D6-4720-8FAF-AD0C971F06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15765" b="4595"/>
          <a:stretch/>
        </p:blipFill>
        <p:spPr>
          <a:xfrm>
            <a:off x="0" y="0"/>
            <a:ext cx="12191999" cy="3472828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EEA9E25F-B4BF-4882-97B4-160F4834E4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t="13172" r="4838" b="9867"/>
          <a:stretch/>
        </p:blipFill>
        <p:spPr>
          <a:xfrm>
            <a:off x="6858134" y="4986670"/>
            <a:ext cx="5073856" cy="1555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90DFC5-6E21-42CB-AE77-359F9D4DE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75" y="4172905"/>
            <a:ext cx="9480839" cy="1401288"/>
          </a:xfrm>
        </p:spPr>
        <p:txBody>
          <a:bodyPr>
            <a:normAutofit/>
          </a:bodyPr>
          <a:lstStyle/>
          <a:p>
            <a:pPr algn="l"/>
            <a:r>
              <a:rPr lang="en-CA" sz="3600" dirty="0"/>
              <a:t>Making Thunder Bay a Leader in the Bio-economy</a:t>
            </a:r>
            <a:br>
              <a:rPr lang="en-CA" sz="3600" dirty="0"/>
            </a:br>
            <a:endParaRPr lang="en-C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6431D-4072-4CA6-9F76-DA27664F5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475" y="3472828"/>
            <a:ext cx="10537693" cy="1655762"/>
          </a:xfrm>
        </p:spPr>
        <p:txBody>
          <a:bodyPr>
            <a:normAutofit/>
          </a:bodyPr>
          <a:lstStyle/>
          <a:p>
            <a:pPr algn="l"/>
            <a:r>
              <a:rPr lang="en-CA" sz="3600" dirty="0"/>
              <a:t>ACCELERATING INNOVATION IN THE BIOECONOMY</a:t>
            </a:r>
          </a:p>
        </p:txBody>
      </p:sp>
    </p:spTree>
    <p:extLst>
      <p:ext uri="{BB962C8B-B14F-4D97-AF65-F5344CB8AC3E}">
        <p14:creationId xmlns:p14="http://schemas.microsoft.com/office/powerpoint/2010/main" val="2814091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7C3C9A-B052-4E9C-9E61-CBD2ADDB492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14852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B96F613-354D-4EA5-8F1B-DC5A7F8F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State of Innovation/Commercialization</a:t>
            </a:r>
          </a:p>
        </p:txBody>
      </p:sp>
      <p:pic>
        <p:nvPicPr>
          <p:cNvPr id="10" name="Content Placeholder 9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79761484-7065-46FD-9D68-E21EEC090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94" y="2782888"/>
            <a:ext cx="9308611" cy="146304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D7EF5C0-9267-47B0-B598-32F151F06F84}"/>
              </a:ext>
            </a:extLst>
          </p:cNvPr>
          <p:cNvSpPr/>
          <p:nvPr/>
        </p:nvSpPr>
        <p:spPr>
          <a:xfrm>
            <a:off x="2036926" y="2219010"/>
            <a:ext cx="4622800" cy="2387600"/>
          </a:xfrm>
          <a:prstGeom prst="ellipse">
            <a:avLst/>
          </a:pr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C67DAAA8-ED82-4236-85D1-544867F0EF50}"/>
              </a:ext>
            </a:extLst>
          </p:cNvPr>
          <p:cNvSpPr/>
          <p:nvPr/>
        </p:nvSpPr>
        <p:spPr>
          <a:xfrm rot="16200000">
            <a:off x="3775075" y="2923544"/>
            <a:ext cx="927100" cy="4648200"/>
          </a:xfrm>
          <a:prstGeom prst="leftBrace">
            <a:avLst>
              <a:gd name="adj1" fmla="val 8333"/>
              <a:gd name="adj2" fmla="val 51429"/>
            </a:avLst>
          </a:prstGeom>
          <a:solidFill>
            <a:schemeClr val="bg1"/>
          </a:solidFill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B92A78-3BDE-4208-A16E-A6BF7BB39E45}"/>
              </a:ext>
            </a:extLst>
          </p:cNvPr>
          <p:cNvSpPr txBox="1"/>
          <p:nvPr/>
        </p:nvSpPr>
        <p:spPr>
          <a:xfrm>
            <a:off x="2240377" y="5877881"/>
            <a:ext cx="4141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accent6">
                    <a:lumMod val="75000"/>
                  </a:schemeClr>
                </a:solidFill>
              </a:rPr>
              <a:t>PROVEN TRACK RECORD</a:t>
            </a: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2AD7C1CE-F8AD-4CA1-A817-9D032D659A87}"/>
              </a:ext>
            </a:extLst>
          </p:cNvPr>
          <p:cNvSpPr/>
          <p:nvPr/>
        </p:nvSpPr>
        <p:spPr>
          <a:xfrm>
            <a:off x="5765800" y="1358900"/>
            <a:ext cx="4724400" cy="103791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E11BB2-B85B-4CBC-A272-8EA77B2B641B}"/>
              </a:ext>
            </a:extLst>
          </p:cNvPr>
          <p:cNvSpPr txBox="1"/>
          <p:nvPr/>
        </p:nvSpPr>
        <p:spPr>
          <a:xfrm>
            <a:off x="7226300" y="1792844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rgbClr val="FF0000"/>
                </a:solidFill>
              </a:rPr>
              <a:t>GAP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6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n animal&#10;&#10;Description generated with very high confidence">
            <a:extLst>
              <a:ext uri="{FF2B5EF4-FFF2-40B4-BE49-F238E27FC236}">
                <a16:creationId xmlns:a16="http://schemas.microsoft.com/office/drawing/2014/main" id="{E4738F7B-4E85-4100-8F74-60071DCC8A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49" y="0"/>
            <a:ext cx="2193351" cy="6858000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BC0D8CD2-4F29-4DD3-97D5-4E8853923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8932"/>
            <a:ext cx="4502552" cy="1637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EED8E9-F5E2-4F64-96B7-2EFEC1549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786" y="192632"/>
            <a:ext cx="10515600" cy="1325563"/>
          </a:xfrm>
        </p:spPr>
        <p:txBody>
          <a:bodyPr/>
          <a:lstStyle/>
          <a:p>
            <a:r>
              <a:rPr lang="en-CA" dirty="0"/>
              <a:t>Elements for Successful Commercialization</a:t>
            </a:r>
          </a:p>
        </p:txBody>
      </p:sp>
      <p:pic>
        <p:nvPicPr>
          <p:cNvPr id="7" name="Content Placeholder 6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BAE54E02-4418-44F4-82F9-304AD6ABB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95" y="1414594"/>
            <a:ext cx="8159506" cy="128243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3A389B-B848-4D59-9213-3843F71DA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86" y="2684148"/>
            <a:ext cx="2561545" cy="11768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9B7BC0-7033-4EB9-B60A-A91618819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6" y="4243389"/>
            <a:ext cx="2328677" cy="1066802"/>
          </a:xfrm>
          <a:prstGeom prst="rect">
            <a:avLst/>
          </a:prstGeom>
        </p:spPr>
      </p:pic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51BB9DFF-593E-4CF3-9151-6661A10D82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40" y="4262570"/>
            <a:ext cx="2328677" cy="10668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F1150A-EA07-4D04-BBFF-02AAB9C68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4297834"/>
            <a:ext cx="2391131" cy="10954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E51E41-22F8-4501-8AC3-05FED5C72C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41" y="2685824"/>
            <a:ext cx="2561545" cy="11734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864E89-2541-4999-BDCA-76ADFE2EA3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58" y="4322630"/>
            <a:ext cx="2328677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9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929F0-C1AC-4B60-92A8-0D966FE8D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Unleashing Ontario’s Forest Product Potential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9C8FB-F408-4A2B-87EB-21B632EA5A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4400" dirty="0">
                <a:solidFill>
                  <a:schemeClr val="accent6">
                    <a:lumMod val="75000"/>
                  </a:schemeClr>
                </a:solidFill>
              </a:rPr>
              <a:t>…….Shared Collaboration is the key to success!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4191C075-F64F-4CD2-95D6-254E07201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0" y="5117652"/>
            <a:ext cx="4502552" cy="163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9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n animal&#10;&#10;Description generated with very high confidence">
            <a:extLst>
              <a:ext uri="{FF2B5EF4-FFF2-40B4-BE49-F238E27FC236}">
                <a16:creationId xmlns:a16="http://schemas.microsoft.com/office/drawing/2014/main" id="{2C4A4E68-8CB9-439D-9C97-F3CA2A424F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49" y="0"/>
            <a:ext cx="2193351" cy="6858000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65433E61-68E0-4052-B139-0958789F2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8932"/>
            <a:ext cx="4502552" cy="163780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B6B0EF-AF3B-4484-8D79-3067779A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Making the Connection….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717F93-B959-4D8B-8F1B-FF72FEF06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140"/>
            <a:ext cx="9018319" cy="4573519"/>
          </a:xfrm>
        </p:spPr>
        <p:txBody>
          <a:bodyPr>
            <a:normAutofit lnSpcReduction="10000"/>
          </a:bodyPr>
          <a:lstStyle/>
          <a:p>
            <a:r>
              <a:rPr lang="en-CA" dirty="0"/>
              <a:t>Since May 2018 CRIBE has conducted three workshops to discuss how to accelerate the forest bio-economy.</a:t>
            </a:r>
          </a:p>
          <a:p>
            <a:pPr lvl="1"/>
            <a:r>
              <a:rPr lang="en-CA" dirty="0"/>
              <a:t>May 2018 – Ontario Cluster/Network Workshop Thunder Bay</a:t>
            </a:r>
          </a:p>
          <a:p>
            <a:pPr lvl="1"/>
            <a:r>
              <a:rPr lang="en-CA" dirty="0"/>
              <a:t>August 2018 – Ontario Lignin Value Chain Workshop Toronto</a:t>
            </a:r>
          </a:p>
          <a:p>
            <a:pPr lvl="1"/>
            <a:r>
              <a:rPr lang="en-CA" dirty="0"/>
              <a:t>December 2018 – Ontario Bio-adhesive &amp; Resin Workshop Toronto</a:t>
            </a:r>
          </a:p>
          <a:p>
            <a:r>
              <a:rPr lang="en-CA" dirty="0"/>
              <a:t>Key takeaway from each workshop:</a:t>
            </a:r>
          </a:p>
          <a:p>
            <a:pPr lvl="1"/>
            <a:r>
              <a:rPr lang="en-CA" dirty="0"/>
              <a:t>Need for </a:t>
            </a:r>
            <a:r>
              <a:rPr lang="en-CA" b="1" dirty="0"/>
              <a:t>information sharing</a:t>
            </a:r>
            <a:r>
              <a:rPr lang="en-CA" dirty="0"/>
              <a:t> and </a:t>
            </a:r>
            <a:r>
              <a:rPr lang="en-CA" b="1" dirty="0"/>
              <a:t>collaboration</a:t>
            </a:r>
            <a:r>
              <a:rPr lang="en-CA" dirty="0"/>
              <a:t> along the value chain</a:t>
            </a:r>
          </a:p>
          <a:p>
            <a:pPr lvl="1"/>
            <a:r>
              <a:rPr lang="en-CA" b="1" dirty="0"/>
              <a:t>Voice of Customer </a:t>
            </a:r>
            <a:r>
              <a:rPr lang="en-CA" dirty="0"/>
              <a:t>– better understanding of the needs across the value chain</a:t>
            </a:r>
          </a:p>
          <a:p>
            <a:pPr lvl="1"/>
            <a:r>
              <a:rPr lang="en-CA" dirty="0"/>
              <a:t>Address the IP issue – identify </a:t>
            </a:r>
            <a:r>
              <a:rPr lang="en-CA" b="1" dirty="0"/>
              <a:t>open</a:t>
            </a:r>
            <a:r>
              <a:rPr lang="en-CA" dirty="0"/>
              <a:t> innovation and collaboration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340665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6D42B-9E72-4933-B3BA-58441F0B0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1485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803922-BE26-4415-864E-A5FD8F0D2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221" y="1496896"/>
            <a:ext cx="5484137" cy="193210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8122E9-5DCE-4A21-BB70-9258FEA8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Collaboration as a Bridging Strategy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726B85-E734-41DD-AFD4-B9A366F7B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51" y="3498243"/>
            <a:ext cx="3686466" cy="2708882"/>
          </a:xfrm>
          <a:prstGeom prst="rect">
            <a:avLst/>
          </a:prstGeom>
        </p:spPr>
      </p:pic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756B37E-6C2F-4922-B3E8-8C94B698B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29" y="2634234"/>
            <a:ext cx="3904140" cy="2218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6ED594-86EF-4E10-93C4-097F2C35BC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4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E391321-675E-4752-BCB7-FDAA3AF97B6F}"/>
              </a:ext>
            </a:extLst>
          </p:cNvPr>
          <p:cNvGraphicFramePr/>
          <p:nvPr>
            <p:extLst/>
          </p:nvPr>
        </p:nvGraphicFramePr>
        <p:xfrm>
          <a:off x="-1011906" y="3492237"/>
          <a:ext cx="12313920" cy="164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FA091ADE-DF39-4CF8-A091-AD5A9FC882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1" y="2917519"/>
            <a:ext cx="1574263" cy="7871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E3C592-D35B-4978-9D6C-F3AE3FC629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39" y="1656523"/>
            <a:ext cx="2463560" cy="5253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C021C7D-DC57-4EE2-A070-8904234567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42" y="5159013"/>
            <a:ext cx="1127122" cy="11271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C8DF925-5918-42F9-A5A2-F25202CA9B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758" y="5407650"/>
            <a:ext cx="2145990" cy="11266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6053E80-DA97-4B45-8395-0D16C95E6B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3" y="2679109"/>
            <a:ext cx="2130630" cy="6043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D0D4C1E-BBE8-47B8-A8E8-A445EE8DE1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84" y="5055587"/>
            <a:ext cx="775620" cy="10354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EBF2D20-B83B-4DD1-B319-9E109B122F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39" y="2394832"/>
            <a:ext cx="2246890" cy="5139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E510917-4CB2-4EE6-9BD0-4C76CC2688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16" y="5088040"/>
            <a:ext cx="2513498" cy="47829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1CC658-E15F-406B-89C8-16C880F3CB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17" y="5615413"/>
            <a:ext cx="1343212" cy="12549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3E174C4-8BA2-4661-A06A-D12EBDEF4D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291" y="2345992"/>
            <a:ext cx="2623628" cy="131243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81BA454-CEC0-49F6-BE44-7D6D6441CE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9" y="2512396"/>
            <a:ext cx="1692483" cy="102395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6E2DCD3-FEB8-4AA1-9B8E-C9FC3563A7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9" y="5036549"/>
            <a:ext cx="1699140" cy="95576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8969CF4-D7CA-4A8C-A4AC-2C6F4E7C537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51" y="6163536"/>
            <a:ext cx="1746504" cy="51511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00F4CD6-DE97-434A-AEAA-4BD3B7B485B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38" y="5002696"/>
            <a:ext cx="1814129" cy="102347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EE85D15-1526-413B-AA48-3458562728A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46" y="1783187"/>
            <a:ext cx="2463559" cy="34119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F9169-B9EC-42D4-A254-B9F89DDD33E6}"/>
              </a:ext>
            </a:extLst>
          </p:cNvPr>
          <p:cNvCxnSpPr>
            <a:cxnSpLocks/>
          </p:cNvCxnSpPr>
          <p:nvPr/>
        </p:nvCxnSpPr>
        <p:spPr>
          <a:xfrm>
            <a:off x="666889" y="1410788"/>
            <a:ext cx="10871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53F0DDC2-226C-4F5A-AA1D-7AA1EC06B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90" y="163357"/>
            <a:ext cx="11004467" cy="1325563"/>
          </a:xfrm>
        </p:spPr>
        <p:txBody>
          <a:bodyPr/>
          <a:lstStyle/>
          <a:p>
            <a:pPr algn="ctr"/>
            <a:r>
              <a:rPr lang="en-CA" dirty="0"/>
              <a:t>Value Chain Collaboration at Work Bio adhesive Forum Participation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54231-7579-4EC9-B147-810A595C102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667" y="1427920"/>
            <a:ext cx="1421084" cy="12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6D42B-9E72-4933-B3BA-58441F0B0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14852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8122E9-5DCE-4A21-BB70-9258FEA8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50" y="352425"/>
            <a:ext cx="10515600" cy="1325563"/>
          </a:xfrm>
        </p:spPr>
        <p:txBody>
          <a:bodyPr/>
          <a:lstStyle/>
          <a:p>
            <a:r>
              <a:rPr lang="en-CA" dirty="0"/>
              <a:t>Where does Thunder Bay fit??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6ED594-86EF-4E10-93C4-097F2C35BC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4852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FA411F5-4816-4839-8F3F-67685FCD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4700" y="1295400"/>
            <a:ext cx="9309100" cy="5308600"/>
          </a:xfrm>
        </p:spPr>
        <p:txBody>
          <a:bodyPr>
            <a:normAutofit lnSpcReduction="10000"/>
          </a:bodyPr>
          <a:lstStyle/>
          <a:p>
            <a:r>
              <a:rPr lang="en-CA" dirty="0"/>
              <a:t>A primary pillar of CRIBE’s original mandate was to support Thunder Bay to become a ‘bio-economy cluster’</a:t>
            </a:r>
          </a:p>
          <a:p>
            <a:r>
              <a:rPr lang="en-CA" dirty="0"/>
              <a:t>CRIBE investment over $12 million </a:t>
            </a:r>
            <a:r>
              <a:rPr lang="en-CA" u="sng" dirty="0"/>
              <a:t>directly</a:t>
            </a:r>
            <a:r>
              <a:rPr lang="en-CA" dirty="0"/>
              <a:t> in Thunder Bay based projects; leveraging over $46.8 million in investments;</a:t>
            </a:r>
          </a:p>
          <a:p>
            <a:pPr lvl="1"/>
            <a:r>
              <a:rPr lang="en-CA" dirty="0"/>
              <a:t>FPInnovations BETC and 2 pilot plant facilities</a:t>
            </a:r>
          </a:p>
          <a:p>
            <a:pPr lvl="1"/>
            <a:r>
              <a:rPr lang="en-CA" dirty="0"/>
              <a:t>Support to LU (BRI, Natural Resource Management, Chemical Engineering)</a:t>
            </a:r>
          </a:p>
          <a:p>
            <a:pPr lvl="1"/>
            <a:r>
              <a:rPr lang="en-CA" dirty="0"/>
              <a:t>Support to Confederation College</a:t>
            </a:r>
          </a:p>
          <a:p>
            <a:pPr lvl="1"/>
            <a:r>
              <a:rPr lang="en-CA" dirty="0"/>
              <a:t>SME support</a:t>
            </a:r>
          </a:p>
          <a:p>
            <a:r>
              <a:rPr lang="en-CA" dirty="0"/>
              <a:t>Major Primary and Secondary Industry;</a:t>
            </a:r>
          </a:p>
          <a:p>
            <a:r>
              <a:rPr lang="en-CA" dirty="0"/>
              <a:t>Transportation Infrastructure;</a:t>
            </a:r>
          </a:p>
          <a:p>
            <a:r>
              <a:rPr lang="en-CA" dirty="0"/>
              <a:t>Highly Qualified People and Services;</a:t>
            </a:r>
          </a:p>
          <a:p>
            <a:r>
              <a:rPr lang="en-CA" dirty="0"/>
              <a:t>World Class Research and Development;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716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n animal&#10;&#10;Description generated with very high confidence">
            <a:extLst>
              <a:ext uri="{FF2B5EF4-FFF2-40B4-BE49-F238E27FC236}">
                <a16:creationId xmlns:a16="http://schemas.microsoft.com/office/drawing/2014/main" id="{2C4A4E68-8CB9-439D-9C97-F3CA2A424F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49" y="0"/>
            <a:ext cx="2193351" cy="6858000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65433E61-68E0-4052-B139-0958789F2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8932"/>
            <a:ext cx="4502552" cy="163780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717F93-B959-4D8B-8F1B-FF72FEF06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600"/>
            <a:ext cx="9018319" cy="54006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b="1" dirty="0"/>
          </a:p>
          <a:p>
            <a:pPr marL="0" indent="0" algn="ctr">
              <a:buNone/>
            </a:pPr>
            <a:r>
              <a:rPr lang="en-CA" b="1" dirty="0"/>
              <a:t>Thunder Bay’s level of investment, skill set, facilities, mills, infrastructure and research capacity in the bio-economy are unparalleled globally!</a:t>
            </a:r>
          </a:p>
          <a:p>
            <a:pPr marL="0" indent="0" algn="ctr">
              <a:buNone/>
            </a:pPr>
            <a:endParaRPr lang="en-CA" sz="1400" b="1" dirty="0"/>
          </a:p>
          <a:p>
            <a:pPr marL="0" indent="0" algn="ctr">
              <a:buNone/>
            </a:pPr>
            <a:r>
              <a:rPr lang="en-CA" b="1" dirty="0"/>
              <a:t>YET</a:t>
            </a:r>
          </a:p>
          <a:p>
            <a:pPr marL="0" indent="0" algn="ctr">
              <a:buNone/>
            </a:pPr>
            <a:endParaRPr lang="en-CA" sz="1100" b="1" dirty="0"/>
          </a:p>
          <a:p>
            <a:pPr marL="0" indent="0" algn="ctr">
              <a:buNone/>
            </a:pPr>
            <a:r>
              <a:rPr lang="en-CA" b="1" dirty="0">
                <a:solidFill>
                  <a:srgbClr val="FF0000"/>
                </a:solidFill>
              </a:rPr>
              <a:t>Product Development, Commercialization, New Business and Technology Development Leaders in the bio-economy field are investing elsewhere.</a:t>
            </a:r>
          </a:p>
          <a:p>
            <a:pPr marL="0" indent="0" algn="ctr">
              <a:buNone/>
            </a:pPr>
            <a:endParaRPr lang="en-CA" sz="1400" b="1" dirty="0"/>
          </a:p>
          <a:p>
            <a:pPr marL="0" indent="0" algn="ctr">
              <a:buNone/>
            </a:pPr>
            <a:endParaRPr lang="en-CA" b="1" dirty="0"/>
          </a:p>
          <a:p>
            <a:pPr marL="0" indent="0" algn="ctr">
              <a:buNone/>
            </a:pPr>
            <a:endParaRPr lang="en-CA" sz="1400" b="1" dirty="0"/>
          </a:p>
          <a:p>
            <a:pPr marL="0" indent="0" algn="ctr">
              <a:buNone/>
            </a:pPr>
            <a:endParaRPr lang="en-CA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24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n animal&#10;&#10;Description generated with very high confidence">
            <a:extLst>
              <a:ext uri="{FF2B5EF4-FFF2-40B4-BE49-F238E27FC236}">
                <a16:creationId xmlns:a16="http://schemas.microsoft.com/office/drawing/2014/main" id="{2C4A4E68-8CB9-439D-9C97-F3CA2A424F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49" y="0"/>
            <a:ext cx="2193351" cy="6858000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65433E61-68E0-4052-B139-0958789F2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8932"/>
            <a:ext cx="4502552" cy="163780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B6B0EF-AF3B-4484-8D79-3067779A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 we put Thunder Bay on the map…….?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717F93-B959-4D8B-8F1B-FF72FEF06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9018319" cy="4271034"/>
          </a:xfrm>
        </p:spPr>
        <p:txBody>
          <a:bodyPr>
            <a:normAutofit/>
          </a:bodyPr>
          <a:lstStyle/>
          <a:p>
            <a:r>
              <a:rPr lang="en-CA" dirty="0"/>
              <a:t>May 2018 – Ontario Cluster/Network Workshop Thunder Bay</a:t>
            </a:r>
          </a:p>
          <a:p>
            <a:r>
              <a:rPr lang="en-CA" dirty="0"/>
              <a:t>February 2019 – Thunder Bay Cluster Workshop</a:t>
            </a:r>
          </a:p>
          <a:p>
            <a:r>
              <a:rPr lang="en-CA" dirty="0"/>
              <a:t>March 2019 – Thunder Bay Cluster Workshop</a:t>
            </a:r>
          </a:p>
          <a:p>
            <a:pPr marL="0" indent="0">
              <a:buNone/>
            </a:pPr>
            <a:r>
              <a:rPr lang="en-CA" dirty="0"/>
              <a:t>Over 30 local stakeholders participated in each workshop, including representation from: Resolute, FPInnovations, Lakehead University, CEDC, Chamber of Commerce, FEDNOR, MNRF, NPI, NOHFC, Domtar, NRCAN, LDML First Nation, Greenmantle, PWU, OPG……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116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6D42B-9E72-4933-B3BA-58441F0B0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14852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8122E9-5DCE-4A21-BB70-9258FEA8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50" y="352425"/>
            <a:ext cx="10515600" cy="1325563"/>
          </a:xfrm>
        </p:spPr>
        <p:txBody>
          <a:bodyPr/>
          <a:lstStyle/>
          <a:p>
            <a:r>
              <a:rPr lang="en-CA" dirty="0"/>
              <a:t>What we heard……Creating a Thunder Bay Cluster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6ED594-86EF-4E10-93C4-097F2C35BC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4852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FA411F5-4816-4839-8F3F-67685FCD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4700" y="1677988"/>
            <a:ext cx="9309100" cy="4827587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CA" dirty="0"/>
              <a:t>Leadership: Need champions and endorsement from the major stakeholders in the community;</a:t>
            </a:r>
          </a:p>
          <a:p>
            <a:pPr marL="514350" indent="-514350">
              <a:buAutoNum type="arabicParenR"/>
            </a:pPr>
            <a:r>
              <a:rPr lang="en-CA" dirty="0"/>
              <a:t>Ownership and Accountability: Community and bio-economy stakeholders must commit to working together;</a:t>
            </a:r>
          </a:p>
          <a:p>
            <a:pPr marL="514350" indent="-514350">
              <a:buAutoNum type="arabicParenR"/>
            </a:pPr>
            <a:r>
              <a:rPr lang="en-CA" dirty="0"/>
              <a:t>Packaging: Develop the value proposition; what is Thunder Bay’s potential, create clear messaging and ensure consistent message from all partners (see above);</a:t>
            </a:r>
          </a:p>
          <a:p>
            <a:pPr marL="514350" indent="-514350">
              <a:buAutoNum type="arabicParenR"/>
            </a:pPr>
            <a:r>
              <a:rPr lang="en-CA" dirty="0"/>
              <a:t>Facilitation: Need independent navigator to support and promote the bio-economy and stakeholders;</a:t>
            </a:r>
          </a:p>
        </p:txBody>
      </p:sp>
    </p:spTree>
    <p:extLst>
      <p:ext uri="{BB962C8B-B14F-4D97-AF65-F5344CB8AC3E}">
        <p14:creationId xmlns:p14="http://schemas.microsoft.com/office/powerpoint/2010/main" val="204121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n animal&#10;&#10;Description generated with very high confidence">
            <a:extLst>
              <a:ext uri="{FF2B5EF4-FFF2-40B4-BE49-F238E27FC236}">
                <a16:creationId xmlns:a16="http://schemas.microsoft.com/office/drawing/2014/main" id="{AA67171D-B34A-4450-9AE6-897BEEC55F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49" y="0"/>
            <a:ext cx="2193351" cy="6858000"/>
          </a:xfrm>
          <a:prstGeom prst="rect">
            <a:avLst/>
          </a:prstGeom>
        </p:spPr>
      </p:pic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84B4D350-E0E7-4E43-9D55-7CCA2E1A0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8932"/>
            <a:ext cx="4502552" cy="163780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594A5A8-8316-4C54-8097-68440EE3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Who is CRIBE?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76F1D0-BB02-4BD4-A85D-6F5982573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85" y="1401419"/>
            <a:ext cx="9160449" cy="4351338"/>
          </a:xfrm>
        </p:spPr>
        <p:txBody>
          <a:bodyPr>
            <a:normAutofit/>
          </a:bodyPr>
          <a:lstStyle/>
          <a:p>
            <a:r>
              <a:rPr lang="en-US" dirty="0"/>
              <a:t>Formed in 2009 with initial 4 year mandate and funding commitment; mandate extended annually.</a:t>
            </a:r>
          </a:p>
          <a:p>
            <a:r>
              <a:rPr lang="en-US" dirty="0"/>
              <a:t>Catalyst for commercialization of research and innovation.</a:t>
            </a:r>
          </a:p>
          <a:p>
            <a:r>
              <a:rPr lang="en-US" dirty="0"/>
              <a:t>Focus on new products, processes, jobs and businesses using </a:t>
            </a:r>
            <a:r>
              <a:rPr lang="en-US" u="sng" dirty="0"/>
              <a:t>forest biomass</a:t>
            </a:r>
            <a:r>
              <a:rPr lang="en-US" dirty="0"/>
              <a:t>.</a:t>
            </a:r>
          </a:p>
          <a:p>
            <a:r>
              <a:rPr lang="en-US" dirty="0"/>
              <a:t>Small lean organization with a senior experienced Board of Directors.</a:t>
            </a:r>
          </a:p>
          <a:p>
            <a:r>
              <a:rPr lang="en-US" dirty="0"/>
              <a:t>Project funding support up to 50% of project.</a:t>
            </a:r>
          </a:p>
          <a:p>
            <a:r>
              <a:rPr lang="en-US" dirty="0"/>
              <a:t>Close coordination with other research organizations.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634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n animal&#10;&#10;Description generated with very high confidence">
            <a:extLst>
              <a:ext uri="{FF2B5EF4-FFF2-40B4-BE49-F238E27FC236}">
                <a16:creationId xmlns:a16="http://schemas.microsoft.com/office/drawing/2014/main" id="{2C4A4E68-8CB9-439D-9C97-F3CA2A424F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49" y="0"/>
            <a:ext cx="2193351" cy="6858000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65433E61-68E0-4052-B139-0958789F2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8932"/>
            <a:ext cx="4502552" cy="163780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B6B0EF-AF3B-4484-8D79-3067779A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717F93-B959-4D8B-8F1B-FF72FEF06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140"/>
            <a:ext cx="9018319" cy="45735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CRIBE will be taking a leadership role to collate the workshop findings into a clear call to action;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Looking for clear endorsement and support by local and regional executive leadership;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Further refine the Thunder Bay Forest Bio-economy value proposition;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Ensure all stakeholders are aligned and create the environment of shared collaboration;</a:t>
            </a:r>
          </a:p>
        </p:txBody>
      </p:sp>
    </p:spTree>
    <p:extLst>
      <p:ext uri="{BB962C8B-B14F-4D97-AF65-F5344CB8AC3E}">
        <p14:creationId xmlns:p14="http://schemas.microsoft.com/office/powerpoint/2010/main" val="251946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n animal&#10;&#10;Description generated with very high confidence">
            <a:extLst>
              <a:ext uri="{FF2B5EF4-FFF2-40B4-BE49-F238E27FC236}">
                <a16:creationId xmlns:a16="http://schemas.microsoft.com/office/drawing/2014/main" id="{2C4A4E68-8CB9-439D-9C97-F3CA2A424F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49" y="0"/>
            <a:ext cx="2193351" cy="6858000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65433E61-68E0-4052-B139-0958789F2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3741607"/>
            <a:ext cx="7172325" cy="260893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73F3995-7B5E-46EC-B18F-20C03763C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1100138"/>
            <a:ext cx="4730750" cy="2033587"/>
          </a:xfrm>
        </p:spPr>
        <p:txBody>
          <a:bodyPr/>
          <a:lstStyle/>
          <a:p>
            <a:r>
              <a:rPr lang="en-CA" dirty="0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4E9D03-BC0A-4144-981D-D475A7FF7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5700" y="3441635"/>
            <a:ext cx="7550150" cy="1449387"/>
          </a:xfrm>
        </p:spPr>
        <p:txBody>
          <a:bodyPr/>
          <a:lstStyle/>
          <a:p>
            <a:r>
              <a:rPr lang="en-CA" dirty="0">
                <a:hlinkClick r:id="rId4"/>
              </a:rPr>
              <a:t>chris.walton@cribe.ca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236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n animal&#10;&#10;Description generated with very high confidence">
            <a:extLst>
              <a:ext uri="{FF2B5EF4-FFF2-40B4-BE49-F238E27FC236}">
                <a16:creationId xmlns:a16="http://schemas.microsoft.com/office/drawing/2014/main" id="{2C4A4E68-8CB9-439D-9C97-F3CA2A424F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49" y="0"/>
            <a:ext cx="2193351" cy="6858000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65433E61-68E0-4052-B139-0958789F2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8932"/>
            <a:ext cx="4502552" cy="163780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B6B0EF-AF3B-4484-8D79-3067779A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CRIBE Mandate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B66CAD-BDCB-43EB-AD65-6E52556DF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0"/>
            <a:ext cx="8991600" cy="47037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CA" dirty="0"/>
              <a:t>Fund </a:t>
            </a:r>
            <a:r>
              <a:rPr lang="en-CA" b="1" dirty="0"/>
              <a:t>applied research, development and commercialization projects/partnerships</a:t>
            </a:r>
            <a:r>
              <a:rPr lang="en-CA" dirty="0"/>
              <a:t> related to the innovative use of forest biomass;</a:t>
            </a:r>
          </a:p>
          <a:p>
            <a:pPr lvl="0"/>
            <a:r>
              <a:rPr lang="en-CA" b="1" dirty="0"/>
              <a:t>Coordinate and communicate</a:t>
            </a:r>
            <a:r>
              <a:rPr lang="en-CA" dirty="0"/>
              <a:t> strategically important knowledge and resources on how to navigate the innovation, entrepreneurship, marketing and export pathways in the bio-economy technologies sectors;</a:t>
            </a:r>
          </a:p>
          <a:p>
            <a:pPr lvl="0"/>
            <a:r>
              <a:rPr lang="en-CA" b="1" dirty="0"/>
              <a:t>Facilitate</a:t>
            </a:r>
            <a:r>
              <a:rPr lang="en-CA" dirty="0"/>
              <a:t> innovative applied research and development that leads to the </a:t>
            </a:r>
            <a:r>
              <a:rPr lang="en-CA" b="1" dirty="0"/>
              <a:t>creation of products and processes that creates higher value commercial uses</a:t>
            </a:r>
            <a:r>
              <a:rPr lang="en-CA" dirty="0"/>
              <a:t> for the Province of Ontario’s forestry resources;</a:t>
            </a:r>
          </a:p>
          <a:p>
            <a:pPr lvl="0"/>
            <a:r>
              <a:rPr lang="en-CA" b="1" dirty="0"/>
              <a:t>Accelerate commercialization </a:t>
            </a:r>
            <a:r>
              <a:rPr lang="en-CA" dirty="0"/>
              <a:t>by facilitating the creation and advancement of emerging companies;</a:t>
            </a:r>
          </a:p>
          <a:p>
            <a:pPr lvl="0"/>
            <a:r>
              <a:rPr lang="en-CA" dirty="0"/>
              <a:t>Establish a strong </a:t>
            </a:r>
            <a:r>
              <a:rPr lang="en-CA" b="1" dirty="0"/>
              <a:t>network of collaborations </a:t>
            </a:r>
            <a:r>
              <a:rPr lang="en-CA" dirty="0"/>
              <a:t>across the sector.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948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9903" y="278272"/>
            <a:ext cx="2189916" cy="88678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4" dirty="0"/>
              <a:t>PROJECT</a:t>
            </a:r>
            <a:r>
              <a:rPr spc="-79" dirty="0"/>
              <a:t> </a:t>
            </a:r>
            <a:r>
              <a:rPr spc="-64" dirty="0"/>
              <a:t>SPENDING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52336" y="687129"/>
            <a:ext cx="1334929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1200" cap="none" spc="5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2009 </a:t>
            </a:r>
            <a:r>
              <a:rPr kumimoji="0" sz="2100" b="1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2100" b="1" i="0" u="none" strike="noStrike" kern="1200" cap="none" spc="-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100" b="1" i="0" u="none" strike="noStrike" kern="1200" cap="none" spc="4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2022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9486" y="251475"/>
            <a:ext cx="255512" cy="717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9386" y="644662"/>
            <a:ext cx="140494" cy="320516"/>
          </a:xfrm>
          <a:custGeom>
            <a:avLst/>
            <a:gdLst/>
            <a:ahLst/>
            <a:cxnLst/>
            <a:rect l="l" t="t" r="r" b="b"/>
            <a:pathLst>
              <a:path w="187325" h="427355">
                <a:moveTo>
                  <a:pt x="87769" y="0"/>
                </a:moveTo>
                <a:lnTo>
                  <a:pt x="0" y="0"/>
                </a:lnTo>
                <a:lnTo>
                  <a:pt x="0" y="427164"/>
                </a:lnTo>
                <a:lnTo>
                  <a:pt x="56349" y="427164"/>
                </a:lnTo>
                <a:lnTo>
                  <a:pt x="56349" y="239140"/>
                </a:lnTo>
                <a:lnTo>
                  <a:pt x="170516" y="239140"/>
                </a:lnTo>
                <a:lnTo>
                  <a:pt x="170051" y="237766"/>
                </a:lnTo>
                <a:lnTo>
                  <a:pt x="158998" y="222480"/>
                </a:lnTo>
                <a:lnTo>
                  <a:pt x="143522" y="212293"/>
                </a:lnTo>
                <a:lnTo>
                  <a:pt x="157632" y="202413"/>
                </a:lnTo>
                <a:lnTo>
                  <a:pt x="166129" y="191973"/>
                </a:lnTo>
                <a:lnTo>
                  <a:pt x="56349" y="191973"/>
                </a:lnTo>
                <a:lnTo>
                  <a:pt x="56349" y="51739"/>
                </a:lnTo>
                <a:lnTo>
                  <a:pt x="172114" y="51739"/>
                </a:lnTo>
                <a:lnTo>
                  <a:pt x="157672" y="25422"/>
                </a:lnTo>
                <a:lnTo>
                  <a:pt x="129391" y="6624"/>
                </a:lnTo>
                <a:lnTo>
                  <a:pt x="87769" y="0"/>
                </a:lnTo>
                <a:close/>
              </a:path>
              <a:path w="187325" h="427355">
                <a:moveTo>
                  <a:pt x="170516" y="239140"/>
                </a:moveTo>
                <a:lnTo>
                  <a:pt x="87769" y="239140"/>
                </a:lnTo>
                <a:lnTo>
                  <a:pt x="103181" y="242229"/>
                </a:lnTo>
                <a:lnTo>
                  <a:pt x="114030" y="251037"/>
                </a:lnTo>
                <a:lnTo>
                  <a:pt x="120445" y="264879"/>
                </a:lnTo>
                <a:lnTo>
                  <a:pt x="122555" y="283070"/>
                </a:lnTo>
                <a:lnTo>
                  <a:pt x="122555" y="384606"/>
                </a:lnTo>
                <a:lnTo>
                  <a:pt x="122843" y="398341"/>
                </a:lnTo>
                <a:lnTo>
                  <a:pt x="123875" y="409081"/>
                </a:lnTo>
                <a:lnTo>
                  <a:pt x="125898" y="418223"/>
                </a:lnTo>
                <a:lnTo>
                  <a:pt x="129159" y="427164"/>
                </a:lnTo>
                <a:lnTo>
                  <a:pt x="186728" y="427164"/>
                </a:lnTo>
                <a:lnTo>
                  <a:pt x="183301" y="416466"/>
                </a:lnTo>
                <a:lnTo>
                  <a:pt x="180852" y="404410"/>
                </a:lnTo>
                <a:lnTo>
                  <a:pt x="179382" y="391618"/>
                </a:lnTo>
                <a:lnTo>
                  <a:pt x="178892" y="378713"/>
                </a:lnTo>
                <a:lnTo>
                  <a:pt x="178892" y="280441"/>
                </a:lnTo>
                <a:lnTo>
                  <a:pt x="176682" y="257352"/>
                </a:lnTo>
                <a:lnTo>
                  <a:pt x="170516" y="239140"/>
                </a:lnTo>
                <a:close/>
              </a:path>
              <a:path w="187325" h="427355">
                <a:moveTo>
                  <a:pt x="172114" y="51739"/>
                </a:moveTo>
                <a:lnTo>
                  <a:pt x="87769" y="51739"/>
                </a:lnTo>
                <a:lnTo>
                  <a:pt x="103181" y="54827"/>
                </a:lnTo>
                <a:lnTo>
                  <a:pt x="114030" y="63633"/>
                </a:lnTo>
                <a:lnTo>
                  <a:pt x="120445" y="77468"/>
                </a:lnTo>
                <a:lnTo>
                  <a:pt x="122555" y="95643"/>
                </a:lnTo>
                <a:lnTo>
                  <a:pt x="122555" y="148094"/>
                </a:lnTo>
                <a:lnTo>
                  <a:pt x="120445" y="166287"/>
                </a:lnTo>
                <a:lnTo>
                  <a:pt x="114030" y="180111"/>
                </a:lnTo>
                <a:lnTo>
                  <a:pt x="103181" y="188896"/>
                </a:lnTo>
                <a:lnTo>
                  <a:pt x="87769" y="191973"/>
                </a:lnTo>
                <a:lnTo>
                  <a:pt x="166129" y="191973"/>
                </a:lnTo>
                <a:lnTo>
                  <a:pt x="168836" y="188645"/>
                </a:lnTo>
                <a:lnTo>
                  <a:pt x="176226" y="171305"/>
                </a:lnTo>
                <a:lnTo>
                  <a:pt x="178892" y="150710"/>
                </a:lnTo>
                <a:lnTo>
                  <a:pt x="178892" y="93078"/>
                </a:lnTo>
                <a:lnTo>
                  <a:pt x="173782" y="54778"/>
                </a:lnTo>
                <a:lnTo>
                  <a:pt x="172114" y="51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4007" y="644662"/>
            <a:ext cx="0" cy="320516"/>
          </a:xfrm>
          <a:custGeom>
            <a:avLst/>
            <a:gdLst/>
            <a:ahLst/>
            <a:cxnLst/>
            <a:rect l="l" t="t" r="r" b="b"/>
            <a:pathLst>
              <a:path h="427355">
                <a:moveTo>
                  <a:pt x="0" y="0"/>
                </a:moveTo>
                <a:lnTo>
                  <a:pt x="0" y="427177"/>
                </a:lnTo>
              </a:path>
            </a:pathLst>
          </a:custGeom>
          <a:ln w="563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39306" y="644656"/>
            <a:ext cx="136208" cy="320516"/>
          </a:xfrm>
          <a:custGeom>
            <a:avLst/>
            <a:gdLst/>
            <a:ahLst/>
            <a:cxnLst/>
            <a:rect l="l" t="t" r="r" b="b"/>
            <a:pathLst>
              <a:path w="181609" h="427355">
                <a:moveTo>
                  <a:pt x="84531" y="0"/>
                </a:moveTo>
                <a:lnTo>
                  <a:pt x="0" y="0"/>
                </a:lnTo>
                <a:lnTo>
                  <a:pt x="0" y="427177"/>
                </a:lnTo>
                <a:lnTo>
                  <a:pt x="90474" y="427177"/>
                </a:lnTo>
                <a:lnTo>
                  <a:pt x="132052" y="420561"/>
                </a:lnTo>
                <a:lnTo>
                  <a:pt x="160310" y="401778"/>
                </a:lnTo>
                <a:lnTo>
                  <a:pt x="174056" y="376720"/>
                </a:lnTo>
                <a:lnTo>
                  <a:pt x="55092" y="376720"/>
                </a:lnTo>
                <a:lnTo>
                  <a:pt x="55092" y="230670"/>
                </a:lnTo>
                <a:lnTo>
                  <a:pt x="171901" y="230670"/>
                </a:lnTo>
                <a:lnTo>
                  <a:pt x="171357" y="229258"/>
                </a:lnTo>
                <a:lnTo>
                  <a:pt x="159393" y="213994"/>
                </a:lnTo>
                <a:lnTo>
                  <a:pt x="143497" y="203822"/>
                </a:lnTo>
                <a:lnTo>
                  <a:pt x="156817" y="193166"/>
                </a:lnTo>
                <a:lnTo>
                  <a:pt x="163852" y="183438"/>
                </a:lnTo>
                <a:lnTo>
                  <a:pt x="55092" y="183438"/>
                </a:lnTo>
                <a:lnTo>
                  <a:pt x="55092" y="51752"/>
                </a:lnTo>
                <a:lnTo>
                  <a:pt x="168891" y="51752"/>
                </a:lnTo>
                <a:lnTo>
                  <a:pt x="154411" y="25415"/>
                </a:lnTo>
                <a:lnTo>
                  <a:pt x="126122" y="6623"/>
                </a:lnTo>
                <a:lnTo>
                  <a:pt x="84531" y="0"/>
                </a:lnTo>
                <a:close/>
              </a:path>
              <a:path w="181609" h="427355">
                <a:moveTo>
                  <a:pt x="171901" y="230670"/>
                </a:moveTo>
                <a:lnTo>
                  <a:pt x="90474" y="230670"/>
                </a:lnTo>
                <a:lnTo>
                  <a:pt x="105820" y="233743"/>
                </a:lnTo>
                <a:lnTo>
                  <a:pt x="116635" y="242520"/>
                </a:lnTo>
                <a:lnTo>
                  <a:pt x="123037" y="256339"/>
                </a:lnTo>
                <a:lnTo>
                  <a:pt x="125145" y="274535"/>
                </a:lnTo>
                <a:lnTo>
                  <a:pt x="125145" y="332803"/>
                </a:lnTo>
                <a:lnTo>
                  <a:pt x="123037" y="351024"/>
                </a:lnTo>
                <a:lnTo>
                  <a:pt x="116635" y="364858"/>
                </a:lnTo>
                <a:lnTo>
                  <a:pt x="105820" y="373644"/>
                </a:lnTo>
                <a:lnTo>
                  <a:pt x="90474" y="376720"/>
                </a:lnTo>
                <a:lnTo>
                  <a:pt x="174056" y="376720"/>
                </a:lnTo>
                <a:lnTo>
                  <a:pt x="176412" y="372425"/>
                </a:lnTo>
                <a:lnTo>
                  <a:pt x="181521" y="334098"/>
                </a:lnTo>
                <a:lnTo>
                  <a:pt x="181521" y="271906"/>
                </a:lnTo>
                <a:lnTo>
                  <a:pt x="178898" y="248826"/>
                </a:lnTo>
                <a:lnTo>
                  <a:pt x="171901" y="230670"/>
                </a:lnTo>
                <a:close/>
              </a:path>
              <a:path w="181609" h="427355">
                <a:moveTo>
                  <a:pt x="168891" y="51752"/>
                </a:moveTo>
                <a:lnTo>
                  <a:pt x="84531" y="51752"/>
                </a:lnTo>
                <a:lnTo>
                  <a:pt x="99905" y="54840"/>
                </a:lnTo>
                <a:lnTo>
                  <a:pt x="110721" y="63646"/>
                </a:lnTo>
                <a:lnTo>
                  <a:pt x="117113" y="77480"/>
                </a:lnTo>
                <a:lnTo>
                  <a:pt x="119214" y="95656"/>
                </a:lnTo>
                <a:lnTo>
                  <a:pt x="119214" y="139560"/>
                </a:lnTo>
                <a:lnTo>
                  <a:pt x="117113" y="157769"/>
                </a:lnTo>
                <a:lnTo>
                  <a:pt x="110721" y="171591"/>
                </a:lnTo>
                <a:lnTo>
                  <a:pt x="99905" y="180367"/>
                </a:lnTo>
                <a:lnTo>
                  <a:pt x="84531" y="183438"/>
                </a:lnTo>
                <a:lnTo>
                  <a:pt x="163852" y="183438"/>
                </a:lnTo>
                <a:lnTo>
                  <a:pt x="166954" y="179150"/>
                </a:lnTo>
                <a:lnTo>
                  <a:pt x="173404" y="162076"/>
                </a:lnTo>
                <a:lnTo>
                  <a:pt x="175666" y="142239"/>
                </a:lnTo>
                <a:lnTo>
                  <a:pt x="175666" y="93027"/>
                </a:lnTo>
                <a:lnTo>
                  <a:pt x="170543" y="54756"/>
                </a:lnTo>
                <a:lnTo>
                  <a:pt x="168891" y="51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05407" y="644657"/>
            <a:ext cx="105251" cy="320516"/>
          </a:xfrm>
          <a:custGeom>
            <a:avLst/>
            <a:gdLst/>
            <a:ahLst/>
            <a:cxnLst/>
            <a:rect l="l" t="t" r="r" b="b"/>
            <a:pathLst>
              <a:path w="140335" h="427355">
                <a:moveTo>
                  <a:pt x="140157" y="0"/>
                </a:moveTo>
                <a:lnTo>
                  <a:pt x="89750" y="0"/>
                </a:lnTo>
                <a:lnTo>
                  <a:pt x="48359" y="6624"/>
                </a:lnTo>
                <a:lnTo>
                  <a:pt x="20548" y="25423"/>
                </a:lnTo>
                <a:lnTo>
                  <a:pt x="4901" y="54783"/>
                </a:lnTo>
                <a:lnTo>
                  <a:pt x="0" y="93090"/>
                </a:lnTo>
                <a:lnTo>
                  <a:pt x="0" y="334149"/>
                </a:lnTo>
                <a:lnTo>
                  <a:pt x="4901" y="372447"/>
                </a:lnTo>
                <a:lnTo>
                  <a:pt x="20548" y="401785"/>
                </a:lnTo>
                <a:lnTo>
                  <a:pt x="48359" y="420562"/>
                </a:lnTo>
                <a:lnTo>
                  <a:pt x="89750" y="427177"/>
                </a:lnTo>
                <a:lnTo>
                  <a:pt x="140157" y="427177"/>
                </a:lnTo>
                <a:lnTo>
                  <a:pt x="140157" y="374764"/>
                </a:lnTo>
                <a:lnTo>
                  <a:pt x="91033" y="374764"/>
                </a:lnTo>
                <a:lnTo>
                  <a:pt x="75654" y="371994"/>
                </a:lnTo>
                <a:lnTo>
                  <a:pt x="64801" y="363880"/>
                </a:lnTo>
                <a:lnTo>
                  <a:pt x="58368" y="350718"/>
                </a:lnTo>
                <a:lnTo>
                  <a:pt x="56248" y="332803"/>
                </a:lnTo>
                <a:lnTo>
                  <a:pt x="56248" y="233286"/>
                </a:lnTo>
                <a:lnTo>
                  <a:pt x="130365" y="233286"/>
                </a:lnTo>
                <a:lnTo>
                  <a:pt x="130365" y="180860"/>
                </a:lnTo>
                <a:lnTo>
                  <a:pt x="56248" y="180860"/>
                </a:lnTo>
                <a:lnTo>
                  <a:pt x="56248" y="95656"/>
                </a:lnTo>
                <a:lnTo>
                  <a:pt x="58368" y="77589"/>
                </a:lnTo>
                <a:lnTo>
                  <a:pt x="64801" y="63995"/>
                </a:lnTo>
                <a:lnTo>
                  <a:pt x="75654" y="55429"/>
                </a:lnTo>
                <a:lnTo>
                  <a:pt x="91033" y="52450"/>
                </a:lnTo>
                <a:lnTo>
                  <a:pt x="140157" y="52450"/>
                </a:lnTo>
                <a:lnTo>
                  <a:pt x="1401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77747" y="731434"/>
            <a:ext cx="1264936" cy="265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96537" y="738149"/>
            <a:ext cx="0" cy="93345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3926"/>
                </a:lnTo>
              </a:path>
            </a:pathLst>
          </a:custGeom>
          <a:ln w="235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18652" y="760381"/>
            <a:ext cx="61913" cy="70961"/>
          </a:xfrm>
          <a:custGeom>
            <a:avLst/>
            <a:gdLst/>
            <a:ahLst/>
            <a:cxnLst/>
            <a:rect l="l" t="t" r="r" b="b"/>
            <a:pathLst>
              <a:path w="82550" h="94615">
                <a:moveTo>
                  <a:pt x="22402" y="2336"/>
                </a:moveTo>
                <a:lnTo>
                  <a:pt x="0" y="2336"/>
                </a:lnTo>
                <a:lnTo>
                  <a:pt x="0" y="94284"/>
                </a:lnTo>
                <a:lnTo>
                  <a:pt x="23520" y="94284"/>
                </a:lnTo>
                <a:lnTo>
                  <a:pt x="23520" y="40525"/>
                </a:lnTo>
                <a:lnTo>
                  <a:pt x="24832" y="33326"/>
                </a:lnTo>
                <a:lnTo>
                  <a:pt x="28509" y="27554"/>
                </a:lnTo>
                <a:lnTo>
                  <a:pt x="34166" y="23718"/>
                </a:lnTo>
                <a:lnTo>
                  <a:pt x="41414" y="22326"/>
                </a:lnTo>
                <a:lnTo>
                  <a:pt x="78633" y="22326"/>
                </a:lnTo>
                <a:lnTo>
                  <a:pt x="72350" y="11264"/>
                </a:lnTo>
                <a:lnTo>
                  <a:pt x="22402" y="11264"/>
                </a:lnTo>
                <a:lnTo>
                  <a:pt x="22402" y="2336"/>
                </a:lnTo>
                <a:close/>
              </a:path>
              <a:path w="82550" h="94615">
                <a:moveTo>
                  <a:pt x="78633" y="22326"/>
                </a:moveTo>
                <a:lnTo>
                  <a:pt x="56908" y="22326"/>
                </a:lnTo>
                <a:lnTo>
                  <a:pt x="58572" y="35166"/>
                </a:lnTo>
                <a:lnTo>
                  <a:pt x="58572" y="94284"/>
                </a:lnTo>
                <a:lnTo>
                  <a:pt x="82118" y="94284"/>
                </a:lnTo>
                <a:lnTo>
                  <a:pt x="82118" y="40525"/>
                </a:lnTo>
                <a:lnTo>
                  <a:pt x="79552" y="23944"/>
                </a:lnTo>
                <a:lnTo>
                  <a:pt x="78633" y="22326"/>
                </a:lnTo>
                <a:close/>
              </a:path>
              <a:path w="82550" h="94615">
                <a:moveTo>
                  <a:pt x="46253" y="0"/>
                </a:moveTo>
                <a:lnTo>
                  <a:pt x="39217" y="779"/>
                </a:lnTo>
                <a:lnTo>
                  <a:pt x="32875" y="3017"/>
                </a:lnTo>
                <a:lnTo>
                  <a:pt x="27259" y="6563"/>
                </a:lnTo>
                <a:lnTo>
                  <a:pt x="22402" y="11264"/>
                </a:lnTo>
                <a:lnTo>
                  <a:pt x="72350" y="11264"/>
                </a:lnTo>
                <a:lnTo>
                  <a:pt x="60970" y="2915"/>
                </a:lnTo>
                <a:lnTo>
                  <a:pt x="462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92689" y="760381"/>
            <a:ext cx="61913" cy="70961"/>
          </a:xfrm>
          <a:custGeom>
            <a:avLst/>
            <a:gdLst/>
            <a:ahLst/>
            <a:cxnLst/>
            <a:rect l="l" t="t" r="r" b="b"/>
            <a:pathLst>
              <a:path w="82550" h="94615">
                <a:moveTo>
                  <a:pt x="22504" y="2336"/>
                </a:moveTo>
                <a:lnTo>
                  <a:pt x="0" y="2336"/>
                </a:lnTo>
                <a:lnTo>
                  <a:pt x="0" y="94284"/>
                </a:lnTo>
                <a:lnTo>
                  <a:pt x="23583" y="94284"/>
                </a:lnTo>
                <a:lnTo>
                  <a:pt x="23583" y="40525"/>
                </a:lnTo>
                <a:lnTo>
                  <a:pt x="24887" y="33326"/>
                </a:lnTo>
                <a:lnTo>
                  <a:pt x="28548" y="27554"/>
                </a:lnTo>
                <a:lnTo>
                  <a:pt x="34187" y="23718"/>
                </a:lnTo>
                <a:lnTo>
                  <a:pt x="41427" y="22326"/>
                </a:lnTo>
                <a:lnTo>
                  <a:pt x="78633" y="22326"/>
                </a:lnTo>
                <a:lnTo>
                  <a:pt x="72350" y="11264"/>
                </a:lnTo>
                <a:lnTo>
                  <a:pt x="22504" y="11264"/>
                </a:lnTo>
                <a:lnTo>
                  <a:pt x="22504" y="2336"/>
                </a:lnTo>
                <a:close/>
              </a:path>
              <a:path w="82550" h="94615">
                <a:moveTo>
                  <a:pt x="78633" y="22326"/>
                </a:moveTo>
                <a:lnTo>
                  <a:pt x="56972" y="22326"/>
                </a:lnTo>
                <a:lnTo>
                  <a:pt x="58572" y="35166"/>
                </a:lnTo>
                <a:lnTo>
                  <a:pt x="58572" y="94284"/>
                </a:lnTo>
                <a:lnTo>
                  <a:pt x="82118" y="94284"/>
                </a:lnTo>
                <a:lnTo>
                  <a:pt x="82118" y="40525"/>
                </a:lnTo>
                <a:lnTo>
                  <a:pt x="79552" y="23944"/>
                </a:lnTo>
                <a:lnTo>
                  <a:pt x="78633" y="22326"/>
                </a:lnTo>
                <a:close/>
              </a:path>
              <a:path w="82550" h="94615">
                <a:moveTo>
                  <a:pt x="46253" y="0"/>
                </a:moveTo>
                <a:lnTo>
                  <a:pt x="39218" y="779"/>
                </a:lnTo>
                <a:lnTo>
                  <a:pt x="32888" y="3017"/>
                </a:lnTo>
                <a:lnTo>
                  <a:pt x="27302" y="6563"/>
                </a:lnTo>
                <a:lnTo>
                  <a:pt x="22504" y="11264"/>
                </a:lnTo>
                <a:lnTo>
                  <a:pt x="72350" y="11264"/>
                </a:lnTo>
                <a:lnTo>
                  <a:pt x="60970" y="2915"/>
                </a:lnTo>
                <a:lnTo>
                  <a:pt x="462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62736" y="760375"/>
            <a:ext cx="69533" cy="72390"/>
          </a:xfrm>
          <a:custGeom>
            <a:avLst/>
            <a:gdLst/>
            <a:ahLst/>
            <a:cxnLst/>
            <a:rect l="l" t="t" r="r" b="b"/>
            <a:pathLst>
              <a:path w="92710" h="96519">
                <a:moveTo>
                  <a:pt x="46240" y="0"/>
                </a:moveTo>
                <a:lnTo>
                  <a:pt x="28241" y="3692"/>
                </a:lnTo>
                <a:lnTo>
                  <a:pt x="13542" y="13879"/>
                </a:lnTo>
                <a:lnTo>
                  <a:pt x="3633" y="29226"/>
                </a:lnTo>
                <a:lnTo>
                  <a:pt x="0" y="48399"/>
                </a:lnTo>
                <a:lnTo>
                  <a:pt x="3646" y="67538"/>
                </a:lnTo>
                <a:lnTo>
                  <a:pt x="13542" y="82748"/>
                </a:lnTo>
                <a:lnTo>
                  <a:pt x="28241" y="92817"/>
                </a:lnTo>
                <a:lnTo>
                  <a:pt x="46240" y="96456"/>
                </a:lnTo>
                <a:lnTo>
                  <a:pt x="64268" y="92817"/>
                </a:lnTo>
                <a:lnTo>
                  <a:pt x="79027" y="82748"/>
                </a:lnTo>
                <a:lnTo>
                  <a:pt x="84195" y="74853"/>
                </a:lnTo>
                <a:lnTo>
                  <a:pt x="46240" y="74853"/>
                </a:lnTo>
                <a:lnTo>
                  <a:pt x="37417" y="72932"/>
                </a:lnTo>
                <a:lnTo>
                  <a:pt x="30190" y="67518"/>
                </a:lnTo>
                <a:lnTo>
                  <a:pt x="25332" y="59230"/>
                </a:lnTo>
                <a:lnTo>
                  <a:pt x="23545" y="48564"/>
                </a:lnTo>
                <a:lnTo>
                  <a:pt x="25332" y="37667"/>
                </a:lnTo>
                <a:lnTo>
                  <a:pt x="30202" y="29146"/>
                </a:lnTo>
                <a:lnTo>
                  <a:pt x="37417" y="23597"/>
                </a:lnTo>
                <a:lnTo>
                  <a:pt x="46240" y="21615"/>
                </a:lnTo>
                <a:lnTo>
                  <a:pt x="84052" y="21615"/>
                </a:lnTo>
                <a:lnTo>
                  <a:pt x="79027" y="13879"/>
                </a:lnTo>
                <a:lnTo>
                  <a:pt x="64268" y="3692"/>
                </a:lnTo>
                <a:lnTo>
                  <a:pt x="46240" y="0"/>
                </a:lnTo>
                <a:close/>
              </a:path>
              <a:path w="92710" h="96519">
                <a:moveTo>
                  <a:pt x="84052" y="21615"/>
                </a:moveTo>
                <a:lnTo>
                  <a:pt x="46240" y="21615"/>
                </a:lnTo>
                <a:lnTo>
                  <a:pt x="55060" y="23597"/>
                </a:lnTo>
                <a:lnTo>
                  <a:pt x="62266" y="29146"/>
                </a:lnTo>
                <a:lnTo>
                  <a:pt x="67127" y="37667"/>
                </a:lnTo>
                <a:lnTo>
                  <a:pt x="68910" y="48564"/>
                </a:lnTo>
                <a:lnTo>
                  <a:pt x="67127" y="59230"/>
                </a:lnTo>
                <a:lnTo>
                  <a:pt x="62266" y="67538"/>
                </a:lnTo>
                <a:lnTo>
                  <a:pt x="55060" y="72932"/>
                </a:lnTo>
                <a:lnTo>
                  <a:pt x="46240" y="74853"/>
                </a:lnTo>
                <a:lnTo>
                  <a:pt x="84195" y="74853"/>
                </a:lnTo>
                <a:lnTo>
                  <a:pt x="88997" y="67518"/>
                </a:lnTo>
                <a:lnTo>
                  <a:pt x="92659" y="48399"/>
                </a:lnTo>
                <a:lnTo>
                  <a:pt x="88997" y="29226"/>
                </a:lnTo>
                <a:lnTo>
                  <a:pt x="84052" y="21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31146" y="762133"/>
            <a:ext cx="71438" cy="69056"/>
          </a:xfrm>
          <a:custGeom>
            <a:avLst/>
            <a:gdLst/>
            <a:ahLst/>
            <a:cxnLst/>
            <a:rect l="l" t="t" r="r" b="b"/>
            <a:pathLst>
              <a:path w="95250" h="92075">
                <a:moveTo>
                  <a:pt x="24663" y="0"/>
                </a:moveTo>
                <a:lnTo>
                  <a:pt x="0" y="0"/>
                </a:lnTo>
                <a:lnTo>
                  <a:pt x="34848" y="91948"/>
                </a:lnTo>
                <a:lnTo>
                  <a:pt x="60198" y="91948"/>
                </a:lnTo>
                <a:lnTo>
                  <a:pt x="69012" y="68554"/>
                </a:lnTo>
                <a:lnTo>
                  <a:pt x="47548" y="68554"/>
                </a:lnTo>
                <a:lnTo>
                  <a:pt x="24663" y="0"/>
                </a:lnTo>
                <a:close/>
              </a:path>
              <a:path w="95250" h="92075">
                <a:moveTo>
                  <a:pt x="94843" y="0"/>
                </a:moveTo>
                <a:lnTo>
                  <a:pt x="70561" y="0"/>
                </a:lnTo>
                <a:lnTo>
                  <a:pt x="47548" y="68554"/>
                </a:lnTo>
                <a:lnTo>
                  <a:pt x="69012" y="68554"/>
                </a:lnTo>
                <a:lnTo>
                  <a:pt x="94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02020" y="760376"/>
            <a:ext cx="67151" cy="72390"/>
          </a:xfrm>
          <a:custGeom>
            <a:avLst/>
            <a:gdLst/>
            <a:ahLst/>
            <a:cxnLst/>
            <a:rect l="l" t="t" r="r" b="b"/>
            <a:pathLst>
              <a:path w="89535" h="96519">
                <a:moveTo>
                  <a:pt x="83571" y="18935"/>
                </a:moveTo>
                <a:lnTo>
                  <a:pt x="57696" y="18935"/>
                </a:lnTo>
                <a:lnTo>
                  <a:pt x="63893" y="22885"/>
                </a:lnTo>
                <a:lnTo>
                  <a:pt x="63893" y="27660"/>
                </a:lnTo>
                <a:lnTo>
                  <a:pt x="61953" y="32305"/>
                </a:lnTo>
                <a:lnTo>
                  <a:pt x="56532" y="35313"/>
                </a:lnTo>
                <a:lnTo>
                  <a:pt x="48232" y="37181"/>
                </a:lnTo>
                <a:lnTo>
                  <a:pt x="37655" y="38404"/>
                </a:lnTo>
                <a:lnTo>
                  <a:pt x="23183" y="40611"/>
                </a:lnTo>
                <a:lnTo>
                  <a:pt x="11193" y="45250"/>
                </a:lnTo>
                <a:lnTo>
                  <a:pt x="3020" y="53431"/>
                </a:lnTo>
                <a:lnTo>
                  <a:pt x="0" y="66268"/>
                </a:lnTo>
                <a:lnTo>
                  <a:pt x="3088" y="79351"/>
                </a:lnTo>
                <a:lnTo>
                  <a:pt x="11347" y="88657"/>
                </a:lnTo>
                <a:lnTo>
                  <a:pt x="23263" y="94216"/>
                </a:lnTo>
                <a:lnTo>
                  <a:pt x="37325" y="96062"/>
                </a:lnTo>
                <a:lnTo>
                  <a:pt x="46295" y="95353"/>
                </a:lnTo>
                <a:lnTo>
                  <a:pt x="53963" y="93311"/>
                </a:lnTo>
                <a:lnTo>
                  <a:pt x="60358" y="90067"/>
                </a:lnTo>
                <a:lnTo>
                  <a:pt x="65506" y="85750"/>
                </a:lnTo>
                <a:lnTo>
                  <a:pt x="87181" y="85750"/>
                </a:lnTo>
                <a:lnTo>
                  <a:pt x="86779" y="83731"/>
                </a:lnTo>
                <a:lnTo>
                  <a:pt x="86779" y="75171"/>
                </a:lnTo>
                <a:lnTo>
                  <a:pt x="29819" y="75171"/>
                </a:lnTo>
                <a:lnTo>
                  <a:pt x="23761" y="71615"/>
                </a:lnTo>
                <a:lnTo>
                  <a:pt x="23761" y="59677"/>
                </a:lnTo>
                <a:lnTo>
                  <a:pt x="30873" y="57162"/>
                </a:lnTo>
                <a:lnTo>
                  <a:pt x="52146" y="54863"/>
                </a:lnTo>
                <a:lnTo>
                  <a:pt x="59791" y="53225"/>
                </a:lnTo>
                <a:lnTo>
                  <a:pt x="64795" y="50025"/>
                </a:lnTo>
                <a:lnTo>
                  <a:pt x="86779" y="50025"/>
                </a:lnTo>
                <a:lnTo>
                  <a:pt x="86663" y="30530"/>
                </a:lnTo>
                <a:lnTo>
                  <a:pt x="85750" y="23435"/>
                </a:lnTo>
                <a:lnTo>
                  <a:pt x="83571" y="18935"/>
                </a:lnTo>
                <a:close/>
              </a:path>
              <a:path w="89535" h="96519">
                <a:moveTo>
                  <a:pt x="87181" y="85750"/>
                </a:moveTo>
                <a:lnTo>
                  <a:pt x="65506" y="85750"/>
                </a:lnTo>
                <a:lnTo>
                  <a:pt x="66065" y="89153"/>
                </a:lnTo>
                <a:lnTo>
                  <a:pt x="66789" y="91998"/>
                </a:lnTo>
                <a:lnTo>
                  <a:pt x="67830" y="94284"/>
                </a:lnTo>
                <a:lnTo>
                  <a:pt x="89484" y="94284"/>
                </a:lnTo>
                <a:lnTo>
                  <a:pt x="88176" y="90741"/>
                </a:lnTo>
                <a:lnTo>
                  <a:pt x="87181" y="85750"/>
                </a:lnTo>
                <a:close/>
              </a:path>
              <a:path w="89535" h="96519">
                <a:moveTo>
                  <a:pt x="86779" y="50025"/>
                </a:moveTo>
                <a:lnTo>
                  <a:pt x="64795" y="50025"/>
                </a:lnTo>
                <a:lnTo>
                  <a:pt x="64795" y="58559"/>
                </a:lnTo>
                <a:lnTo>
                  <a:pt x="62794" y="66148"/>
                </a:lnTo>
                <a:lnTo>
                  <a:pt x="57334" y="71304"/>
                </a:lnTo>
                <a:lnTo>
                  <a:pt x="49225" y="74240"/>
                </a:lnTo>
                <a:lnTo>
                  <a:pt x="39281" y="75171"/>
                </a:lnTo>
                <a:lnTo>
                  <a:pt x="86779" y="75171"/>
                </a:lnTo>
                <a:lnTo>
                  <a:pt x="86779" y="50025"/>
                </a:lnTo>
                <a:close/>
              </a:path>
              <a:path w="89535" h="96519">
                <a:moveTo>
                  <a:pt x="46545" y="0"/>
                </a:moveTo>
                <a:lnTo>
                  <a:pt x="29970" y="2305"/>
                </a:lnTo>
                <a:lnTo>
                  <a:pt x="16808" y="8693"/>
                </a:lnTo>
                <a:lnTo>
                  <a:pt x="7722" y="18366"/>
                </a:lnTo>
                <a:lnTo>
                  <a:pt x="3378" y="30530"/>
                </a:lnTo>
                <a:lnTo>
                  <a:pt x="26962" y="30530"/>
                </a:lnTo>
                <a:lnTo>
                  <a:pt x="29082" y="22669"/>
                </a:lnTo>
                <a:lnTo>
                  <a:pt x="38785" y="18935"/>
                </a:lnTo>
                <a:lnTo>
                  <a:pt x="83571" y="18935"/>
                </a:lnTo>
                <a:lnTo>
                  <a:pt x="80683" y="12973"/>
                </a:lnTo>
                <a:lnTo>
                  <a:pt x="68605" y="3882"/>
                </a:lnTo>
                <a:lnTo>
                  <a:pt x="46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72988" y="744595"/>
            <a:ext cx="39529" cy="86678"/>
          </a:xfrm>
          <a:custGeom>
            <a:avLst/>
            <a:gdLst/>
            <a:ahLst/>
            <a:cxnLst/>
            <a:rect l="l" t="t" r="r" b="b"/>
            <a:pathLst>
              <a:path w="52704" h="115569">
                <a:moveTo>
                  <a:pt x="34620" y="44259"/>
                </a:moveTo>
                <a:lnTo>
                  <a:pt x="11061" y="44259"/>
                </a:lnTo>
                <a:lnTo>
                  <a:pt x="11089" y="76758"/>
                </a:lnTo>
                <a:lnTo>
                  <a:pt x="34507" y="113901"/>
                </a:lnTo>
                <a:lnTo>
                  <a:pt x="52336" y="115163"/>
                </a:lnTo>
                <a:lnTo>
                  <a:pt x="52336" y="93725"/>
                </a:lnTo>
                <a:lnTo>
                  <a:pt x="44612" y="93189"/>
                </a:lnTo>
                <a:lnTo>
                  <a:pt x="39073" y="90338"/>
                </a:lnTo>
                <a:lnTo>
                  <a:pt x="35736" y="84939"/>
                </a:lnTo>
                <a:lnTo>
                  <a:pt x="34620" y="76758"/>
                </a:lnTo>
                <a:lnTo>
                  <a:pt x="34620" y="44259"/>
                </a:lnTo>
                <a:close/>
              </a:path>
              <a:path w="52704" h="115569">
                <a:moveTo>
                  <a:pt x="51244" y="23380"/>
                </a:moveTo>
                <a:lnTo>
                  <a:pt x="0" y="23380"/>
                </a:lnTo>
                <a:lnTo>
                  <a:pt x="0" y="44259"/>
                </a:lnTo>
                <a:lnTo>
                  <a:pt x="51244" y="44259"/>
                </a:lnTo>
                <a:lnTo>
                  <a:pt x="51244" y="23380"/>
                </a:lnTo>
                <a:close/>
              </a:path>
              <a:path w="52704" h="115569">
                <a:moveTo>
                  <a:pt x="34620" y="0"/>
                </a:moveTo>
                <a:lnTo>
                  <a:pt x="11061" y="0"/>
                </a:lnTo>
                <a:lnTo>
                  <a:pt x="11061" y="23380"/>
                </a:lnTo>
                <a:lnTo>
                  <a:pt x="34620" y="23380"/>
                </a:lnTo>
                <a:lnTo>
                  <a:pt x="34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28339" y="738149"/>
            <a:ext cx="0" cy="93345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3926"/>
                </a:lnTo>
              </a:path>
            </a:pathLst>
          </a:custGeom>
          <a:ln w="235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46394" y="760375"/>
            <a:ext cx="69533" cy="72390"/>
          </a:xfrm>
          <a:custGeom>
            <a:avLst/>
            <a:gdLst/>
            <a:ahLst/>
            <a:cxnLst/>
            <a:rect l="l" t="t" r="r" b="b"/>
            <a:pathLst>
              <a:path w="92710" h="96519">
                <a:moveTo>
                  <a:pt x="46253" y="0"/>
                </a:moveTo>
                <a:lnTo>
                  <a:pt x="28257" y="3692"/>
                </a:lnTo>
                <a:lnTo>
                  <a:pt x="13554" y="13879"/>
                </a:lnTo>
                <a:lnTo>
                  <a:pt x="3637" y="29226"/>
                </a:lnTo>
                <a:lnTo>
                  <a:pt x="0" y="48399"/>
                </a:lnTo>
                <a:lnTo>
                  <a:pt x="3650" y="67538"/>
                </a:lnTo>
                <a:lnTo>
                  <a:pt x="13554" y="82748"/>
                </a:lnTo>
                <a:lnTo>
                  <a:pt x="28257" y="92817"/>
                </a:lnTo>
                <a:lnTo>
                  <a:pt x="46253" y="96456"/>
                </a:lnTo>
                <a:lnTo>
                  <a:pt x="64252" y="92817"/>
                </a:lnTo>
                <a:lnTo>
                  <a:pt x="79009" y="82748"/>
                </a:lnTo>
                <a:lnTo>
                  <a:pt x="84183" y="74853"/>
                </a:lnTo>
                <a:lnTo>
                  <a:pt x="46253" y="74853"/>
                </a:lnTo>
                <a:lnTo>
                  <a:pt x="37451" y="72932"/>
                </a:lnTo>
                <a:lnTo>
                  <a:pt x="30236" y="67518"/>
                </a:lnTo>
                <a:lnTo>
                  <a:pt x="25382" y="59230"/>
                </a:lnTo>
                <a:lnTo>
                  <a:pt x="23596" y="48564"/>
                </a:lnTo>
                <a:lnTo>
                  <a:pt x="25382" y="37667"/>
                </a:lnTo>
                <a:lnTo>
                  <a:pt x="30248" y="29146"/>
                </a:lnTo>
                <a:lnTo>
                  <a:pt x="37451" y="23597"/>
                </a:lnTo>
                <a:lnTo>
                  <a:pt x="46253" y="21615"/>
                </a:lnTo>
                <a:lnTo>
                  <a:pt x="84040" y="21615"/>
                </a:lnTo>
                <a:lnTo>
                  <a:pt x="79009" y="13879"/>
                </a:lnTo>
                <a:lnTo>
                  <a:pt x="64252" y="3692"/>
                </a:lnTo>
                <a:lnTo>
                  <a:pt x="46253" y="0"/>
                </a:lnTo>
                <a:close/>
              </a:path>
              <a:path w="92710" h="96519">
                <a:moveTo>
                  <a:pt x="84040" y="21615"/>
                </a:moveTo>
                <a:lnTo>
                  <a:pt x="46253" y="21615"/>
                </a:lnTo>
                <a:lnTo>
                  <a:pt x="55052" y="23597"/>
                </a:lnTo>
                <a:lnTo>
                  <a:pt x="62252" y="29146"/>
                </a:lnTo>
                <a:lnTo>
                  <a:pt x="67113" y="37667"/>
                </a:lnTo>
                <a:lnTo>
                  <a:pt x="68897" y="48564"/>
                </a:lnTo>
                <a:lnTo>
                  <a:pt x="67113" y="59230"/>
                </a:lnTo>
                <a:lnTo>
                  <a:pt x="62252" y="67538"/>
                </a:lnTo>
                <a:lnTo>
                  <a:pt x="55052" y="72932"/>
                </a:lnTo>
                <a:lnTo>
                  <a:pt x="46253" y="74853"/>
                </a:lnTo>
                <a:lnTo>
                  <a:pt x="84183" y="74853"/>
                </a:lnTo>
                <a:lnTo>
                  <a:pt x="88990" y="67518"/>
                </a:lnTo>
                <a:lnTo>
                  <a:pt x="92659" y="48399"/>
                </a:lnTo>
                <a:lnTo>
                  <a:pt x="88990" y="29226"/>
                </a:lnTo>
                <a:lnTo>
                  <a:pt x="84040" y="21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24742" y="760381"/>
            <a:ext cx="61913" cy="70961"/>
          </a:xfrm>
          <a:custGeom>
            <a:avLst/>
            <a:gdLst/>
            <a:ahLst/>
            <a:cxnLst/>
            <a:rect l="l" t="t" r="r" b="b"/>
            <a:pathLst>
              <a:path w="82550" h="94615">
                <a:moveTo>
                  <a:pt x="22478" y="2336"/>
                </a:moveTo>
                <a:lnTo>
                  <a:pt x="0" y="2336"/>
                </a:lnTo>
                <a:lnTo>
                  <a:pt x="0" y="94284"/>
                </a:lnTo>
                <a:lnTo>
                  <a:pt x="23571" y="94284"/>
                </a:lnTo>
                <a:lnTo>
                  <a:pt x="23571" y="40525"/>
                </a:lnTo>
                <a:lnTo>
                  <a:pt x="24881" y="33326"/>
                </a:lnTo>
                <a:lnTo>
                  <a:pt x="28548" y="27554"/>
                </a:lnTo>
                <a:lnTo>
                  <a:pt x="34174" y="23718"/>
                </a:lnTo>
                <a:lnTo>
                  <a:pt x="41363" y="22326"/>
                </a:lnTo>
                <a:lnTo>
                  <a:pt x="78664" y="22326"/>
                </a:lnTo>
                <a:lnTo>
                  <a:pt x="72368" y="11264"/>
                </a:lnTo>
                <a:lnTo>
                  <a:pt x="22478" y="11264"/>
                </a:lnTo>
                <a:lnTo>
                  <a:pt x="22478" y="2336"/>
                </a:lnTo>
                <a:close/>
              </a:path>
              <a:path w="82550" h="94615">
                <a:moveTo>
                  <a:pt x="78664" y="22326"/>
                </a:moveTo>
                <a:lnTo>
                  <a:pt x="57010" y="22326"/>
                </a:lnTo>
                <a:lnTo>
                  <a:pt x="58572" y="35166"/>
                </a:lnTo>
                <a:lnTo>
                  <a:pt x="58572" y="94284"/>
                </a:lnTo>
                <a:lnTo>
                  <a:pt x="82156" y="94284"/>
                </a:lnTo>
                <a:lnTo>
                  <a:pt x="82156" y="40525"/>
                </a:lnTo>
                <a:lnTo>
                  <a:pt x="79585" y="23944"/>
                </a:lnTo>
                <a:lnTo>
                  <a:pt x="78664" y="22326"/>
                </a:lnTo>
                <a:close/>
              </a:path>
              <a:path w="82550" h="94615">
                <a:moveTo>
                  <a:pt x="46202" y="0"/>
                </a:moveTo>
                <a:lnTo>
                  <a:pt x="39220" y="779"/>
                </a:lnTo>
                <a:lnTo>
                  <a:pt x="32912" y="3017"/>
                </a:lnTo>
                <a:lnTo>
                  <a:pt x="27318" y="6563"/>
                </a:lnTo>
                <a:lnTo>
                  <a:pt x="22478" y="11264"/>
                </a:lnTo>
                <a:lnTo>
                  <a:pt x="72368" y="11264"/>
                </a:lnTo>
                <a:lnTo>
                  <a:pt x="60960" y="2915"/>
                </a:lnTo>
                <a:lnTo>
                  <a:pt x="462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12242" y="2780612"/>
            <a:ext cx="3636169" cy="20474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lvl="0" indent="0" algn="l" defTabSz="685800" rtl="0" eaLnBrk="1" fontAlgn="auto" latinLnBrk="0" hangingPunct="1">
              <a:lnSpc>
                <a:spcPct val="1428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4593" algn="l"/>
              </a:tabLst>
              <a:defRPr/>
            </a:pPr>
            <a:r>
              <a:rPr kumimoji="0" sz="1575" b="0" i="0" u="none" strike="noStrike" kern="1200" cap="none" spc="3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Forestry</a:t>
            </a:r>
            <a:r>
              <a:rPr kumimoji="0" sz="1575" b="0" i="0" u="none" strike="noStrike" kern="1200" cap="none" spc="-16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575" b="0" i="0" u="none" strike="noStrike" kern="1200" cap="none" spc="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Innovation</a:t>
            </a:r>
            <a:r>
              <a:rPr kumimoji="0" sz="1575" b="0" i="0" u="dash" strike="noStrike" kern="1200" cap="none" spc="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>
                  <a:solidFill>
                    <a:srgbClr val="666666"/>
                  </a:solidFill>
                </a:uFill>
                <a:latin typeface="Tahoma"/>
                <a:ea typeface="+mn-ea"/>
                <a:cs typeface="Tahoma"/>
              </a:rPr>
              <a:t> 	</a:t>
            </a:r>
            <a:r>
              <a:rPr kumimoji="0" sz="1575" b="1" i="0" u="none" strike="noStrike" kern="1200" cap="none" spc="-4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$300,000  </a:t>
            </a:r>
            <a:r>
              <a:rPr kumimoji="0" sz="1575" b="0" i="0" u="none" strike="noStrike" kern="1200" cap="none" spc="4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Bioenergy</a:t>
            </a:r>
            <a:r>
              <a:rPr kumimoji="0" sz="1575" b="0" i="0" u="dash" strike="noStrike" kern="1200" cap="none" spc="4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>
                  <a:solidFill>
                    <a:srgbClr val="666666"/>
                  </a:solidFill>
                </a:uFill>
                <a:latin typeface="Tahoma"/>
                <a:ea typeface="+mn-ea"/>
                <a:cs typeface="Tahoma"/>
              </a:rPr>
              <a:t> 	</a:t>
            </a:r>
            <a:r>
              <a:rPr kumimoji="0" sz="1575" b="1" i="0" u="none" strike="noStrike" kern="1200" cap="none" spc="-4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$3,400,000  </a:t>
            </a:r>
            <a:r>
              <a:rPr kumimoji="0" sz="1575" b="0" i="0" u="none" strike="noStrike" kern="1200" cap="none" spc="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Biochemical</a:t>
            </a:r>
            <a:r>
              <a:rPr kumimoji="0" sz="1575" b="0" i="0" u="none" strike="noStrike" kern="1200" cap="none" spc="12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</a:t>
            </a:r>
            <a:r>
              <a:rPr kumimoji="0" sz="1575" b="0" i="0" u="dash" strike="noStrike" kern="1200" cap="none" spc="-19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>
                  <a:solidFill>
                    <a:srgbClr val="666666"/>
                  </a:solidFill>
                </a:uFill>
                <a:latin typeface="Tahoma"/>
                <a:ea typeface="+mn-ea"/>
                <a:cs typeface="Tahoma"/>
              </a:rPr>
              <a:t> </a:t>
            </a:r>
            <a:r>
              <a:rPr kumimoji="0" sz="1575" b="0" i="0" u="dash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>
                  <a:solidFill>
                    <a:srgbClr val="666666"/>
                  </a:solidFill>
                </a:uFill>
                <a:latin typeface="Tahoma"/>
                <a:ea typeface="+mn-ea"/>
                <a:cs typeface="Tahoma"/>
              </a:rPr>
              <a:t>	</a:t>
            </a:r>
            <a:r>
              <a:rPr kumimoji="0" sz="1575" b="0" i="0" u="none" strike="noStrike" kern="1200" cap="none" spc="-2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575" b="1" i="0" u="none" strike="noStrike" kern="1200" cap="none" spc="-4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$14,000,000  </a:t>
            </a:r>
            <a:r>
              <a:rPr kumimoji="0" sz="1575" b="0" i="0" u="none" strike="noStrike" kern="1200" cap="none" spc="5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Wood</a:t>
            </a:r>
            <a:r>
              <a:rPr kumimoji="0" sz="1575" b="0" i="0" u="none" strike="noStrike" kern="1200" cap="none" spc="-172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575" b="0" i="0" u="none" strike="noStrike" kern="1200" cap="none" spc="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Products</a:t>
            </a:r>
            <a:r>
              <a:rPr kumimoji="0" sz="1575" b="0" i="0" u="dash" strike="noStrike" kern="1200" cap="none" spc="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>
                  <a:solidFill>
                    <a:srgbClr val="666666"/>
                  </a:solidFill>
                </a:uFill>
                <a:latin typeface="Tahoma"/>
                <a:ea typeface="+mn-ea"/>
                <a:cs typeface="Tahoma"/>
              </a:rPr>
              <a:t> 	</a:t>
            </a:r>
            <a:r>
              <a:rPr kumimoji="0" sz="1575" b="1" i="0" u="none" strike="noStrike" kern="1200" cap="none" spc="-4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$4,000,000  </a:t>
            </a:r>
            <a:r>
              <a:rPr kumimoji="0" sz="1575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Value</a:t>
            </a:r>
            <a:r>
              <a:rPr kumimoji="0" sz="1575" b="0" i="0" u="none" strike="noStrike" kern="1200" cap="none" spc="-20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575" b="0" i="0" u="none" strike="noStrike" kern="1200" cap="none" spc="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Chain</a:t>
            </a:r>
            <a:r>
              <a:rPr kumimoji="0" sz="1575" b="0" i="0" u="none" strike="noStrike" kern="1200" cap="none" spc="-20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575" b="0" i="0" u="none" strike="noStrike" kern="1200" cap="none" spc="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Development</a:t>
            </a:r>
            <a:r>
              <a:rPr kumimoji="0" sz="1575" b="0" i="0" u="dash" strike="noStrike" kern="1200" cap="none" spc="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>
                  <a:solidFill>
                    <a:srgbClr val="666666"/>
                  </a:solidFill>
                </a:uFill>
                <a:latin typeface="Tahoma"/>
                <a:ea typeface="+mn-ea"/>
                <a:cs typeface="Tahoma"/>
              </a:rPr>
              <a:t> 	</a:t>
            </a:r>
            <a:r>
              <a:rPr kumimoji="0" sz="1575" b="1" i="0" u="none" strike="noStrike" kern="1200" cap="none" spc="-4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$1,000,000  </a:t>
            </a:r>
            <a:r>
              <a:rPr kumimoji="0" sz="1575" b="0" i="0" u="none" strike="noStrike" kern="1200" cap="none" spc="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Biocomposites</a:t>
            </a:r>
            <a:r>
              <a:rPr kumimoji="0" sz="1575" b="0" i="0" u="dash" strike="noStrike" kern="1200" cap="none" spc="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>
                  <a:solidFill>
                    <a:srgbClr val="666666"/>
                  </a:solidFill>
                </a:uFill>
                <a:latin typeface="Tahoma"/>
                <a:ea typeface="+mn-ea"/>
                <a:cs typeface="Tahoma"/>
              </a:rPr>
              <a:t> 	</a:t>
            </a:r>
            <a:r>
              <a:rPr kumimoji="0" sz="1575" b="1" i="0" u="none" strike="noStrike" kern="1200" cap="none" spc="-4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$5,000,000</a:t>
            </a:r>
            <a:endParaRPr kumimoji="0" sz="15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83830" y="2950740"/>
            <a:ext cx="142399" cy="142399"/>
          </a:xfrm>
          <a:custGeom>
            <a:avLst/>
            <a:gdLst/>
            <a:ahLst/>
            <a:cxnLst/>
            <a:rect l="l" t="t" r="r" b="b"/>
            <a:pathLst>
              <a:path w="189864" h="189864">
                <a:moveTo>
                  <a:pt x="189725" y="189725"/>
                </a:moveTo>
                <a:lnTo>
                  <a:pt x="0" y="189725"/>
                </a:lnTo>
                <a:lnTo>
                  <a:pt x="0" y="0"/>
                </a:lnTo>
                <a:lnTo>
                  <a:pt x="189725" y="0"/>
                </a:lnTo>
                <a:lnTo>
                  <a:pt x="189725" y="189725"/>
                </a:lnTo>
                <a:close/>
              </a:path>
            </a:pathLst>
          </a:custGeom>
          <a:solidFill>
            <a:srgbClr val="97B7D1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83830" y="3292830"/>
            <a:ext cx="142399" cy="142399"/>
          </a:xfrm>
          <a:custGeom>
            <a:avLst/>
            <a:gdLst/>
            <a:ahLst/>
            <a:cxnLst/>
            <a:rect l="l" t="t" r="r" b="b"/>
            <a:pathLst>
              <a:path w="189864" h="189864">
                <a:moveTo>
                  <a:pt x="189725" y="189725"/>
                </a:moveTo>
                <a:lnTo>
                  <a:pt x="0" y="189725"/>
                </a:lnTo>
                <a:lnTo>
                  <a:pt x="0" y="0"/>
                </a:lnTo>
                <a:lnTo>
                  <a:pt x="189725" y="0"/>
                </a:lnTo>
                <a:lnTo>
                  <a:pt x="189725" y="189725"/>
                </a:lnTo>
                <a:close/>
              </a:path>
            </a:pathLst>
          </a:custGeom>
          <a:solidFill>
            <a:srgbClr val="E5A050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83830" y="3636502"/>
            <a:ext cx="142399" cy="142399"/>
          </a:xfrm>
          <a:custGeom>
            <a:avLst/>
            <a:gdLst/>
            <a:ahLst/>
            <a:cxnLst/>
            <a:rect l="l" t="t" r="r" b="b"/>
            <a:pathLst>
              <a:path w="189864" h="189864">
                <a:moveTo>
                  <a:pt x="189725" y="189712"/>
                </a:moveTo>
                <a:lnTo>
                  <a:pt x="0" y="189712"/>
                </a:lnTo>
                <a:lnTo>
                  <a:pt x="0" y="0"/>
                </a:lnTo>
                <a:lnTo>
                  <a:pt x="189725" y="0"/>
                </a:lnTo>
                <a:lnTo>
                  <a:pt x="189725" y="189712"/>
                </a:lnTo>
                <a:close/>
              </a:path>
            </a:pathLst>
          </a:custGeom>
          <a:solidFill>
            <a:srgbClr val="4E612C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83830" y="3977526"/>
            <a:ext cx="142399" cy="142399"/>
          </a:xfrm>
          <a:custGeom>
            <a:avLst/>
            <a:gdLst/>
            <a:ahLst/>
            <a:cxnLst/>
            <a:rect l="l" t="t" r="r" b="b"/>
            <a:pathLst>
              <a:path w="189864" h="189864">
                <a:moveTo>
                  <a:pt x="189725" y="189725"/>
                </a:moveTo>
                <a:lnTo>
                  <a:pt x="0" y="189725"/>
                </a:lnTo>
                <a:lnTo>
                  <a:pt x="0" y="0"/>
                </a:lnTo>
                <a:lnTo>
                  <a:pt x="189725" y="0"/>
                </a:lnTo>
                <a:lnTo>
                  <a:pt x="189725" y="189725"/>
                </a:lnTo>
                <a:close/>
              </a:path>
            </a:pathLst>
          </a:custGeom>
          <a:solidFill>
            <a:srgbClr val="F7D14C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83830" y="4324398"/>
            <a:ext cx="142399" cy="142399"/>
          </a:xfrm>
          <a:custGeom>
            <a:avLst/>
            <a:gdLst/>
            <a:ahLst/>
            <a:cxnLst/>
            <a:rect l="l" t="t" r="r" b="b"/>
            <a:pathLst>
              <a:path w="189864" h="189864">
                <a:moveTo>
                  <a:pt x="189725" y="189712"/>
                </a:moveTo>
                <a:lnTo>
                  <a:pt x="0" y="189712"/>
                </a:lnTo>
                <a:lnTo>
                  <a:pt x="0" y="0"/>
                </a:lnTo>
                <a:lnTo>
                  <a:pt x="189725" y="0"/>
                </a:lnTo>
                <a:lnTo>
                  <a:pt x="189725" y="189712"/>
                </a:lnTo>
                <a:close/>
              </a:path>
            </a:pathLst>
          </a:custGeom>
          <a:solidFill>
            <a:srgbClr val="9EC754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83830" y="4661469"/>
            <a:ext cx="142399" cy="142399"/>
          </a:xfrm>
          <a:custGeom>
            <a:avLst/>
            <a:gdLst/>
            <a:ahLst/>
            <a:cxnLst/>
            <a:rect l="l" t="t" r="r" b="b"/>
            <a:pathLst>
              <a:path w="189864" h="189864">
                <a:moveTo>
                  <a:pt x="189725" y="189725"/>
                </a:moveTo>
                <a:lnTo>
                  <a:pt x="0" y="189725"/>
                </a:lnTo>
                <a:lnTo>
                  <a:pt x="0" y="0"/>
                </a:lnTo>
                <a:lnTo>
                  <a:pt x="189725" y="0"/>
                </a:lnTo>
                <a:lnTo>
                  <a:pt x="189725" y="189725"/>
                </a:lnTo>
                <a:close/>
              </a:path>
            </a:pathLst>
          </a:custGeom>
          <a:solidFill>
            <a:srgbClr val="15486A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676650"/>
            <a:ext cx="1125288" cy="3181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54875" y="1601501"/>
            <a:ext cx="4733449" cy="4733449"/>
          </a:xfrm>
          <a:custGeom>
            <a:avLst/>
            <a:gdLst/>
            <a:ahLst/>
            <a:cxnLst/>
            <a:rect l="l" t="t" r="r" b="b"/>
            <a:pathLst>
              <a:path w="6311265" h="6311265">
                <a:moveTo>
                  <a:pt x="6311061" y="3155518"/>
                </a:moveTo>
                <a:lnTo>
                  <a:pt x="6310699" y="3203842"/>
                </a:lnTo>
                <a:lnTo>
                  <a:pt x="6309615" y="3251991"/>
                </a:lnTo>
                <a:lnTo>
                  <a:pt x="6307814" y="3299960"/>
                </a:lnTo>
                <a:lnTo>
                  <a:pt x="6305302" y="3347744"/>
                </a:lnTo>
                <a:lnTo>
                  <a:pt x="6302085" y="3395338"/>
                </a:lnTo>
                <a:lnTo>
                  <a:pt x="6298166" y="3442736"/>
                </a:lnTo>
                <a:lnTo>
                  <a:pt x="6293551" y="3489934"/>
                </a:lnTo>
                <a:lnTo>
                  <a:pt x="6288246" y="3536925"/>
                </a:lnTo>
                <a:lnTo>
                  <a:pt x="6282255" y="3583706"/>
                </a:lnTo>
                <a:lnTo>
                  <a:pt x="6275584" y="3630270"/>
                </a:lnTo>
                <a:lnTo>
                  <a:pt x="6268238" y="3676613"/>
                </a:lnTo>
                <a:lnTo>
                  <a:pt x="6260222" y="3722730"/>
                </a:lnTo>
                <a:lnTo>
                  <a:pt x="6251541" y="3768615"/>
                </a:lnTo>
                <a:lnTo>
                  <a:pt x="6242200" y="3814263"/>
                </a:lnTo>
                <a:lnTo>
                  <a:pt x="6232205" y="3859669"/>
                </a:lnTo>
                <a:lnTo>
                  <a:pt x="6221560" y="3904829"/>
                </a:lnTo>
                <a:lnTo>
                  <a:pt x="6210271" y="3949735"/>
                </a:lnTo>
                <a:lnTo>
                  <a:pt x="6198343" y="3994385"/>
                </a:lnTo>
                <a:lnTo>
                  <a:pt x="6185781" y="4038772"/>
                </a:lnTo>
                <a:lnTo>
                  <a:pt x="6172591" y="4082891"/>
                </a:lnTo>
                <a:lnTo>
                  <a:pt x="6158776" y="4126737"/>
                </a:lnTo>
                <a:lnTo>
                  <a:pt x="6144344" y="4170305"/>
                </a:lnTo>
                <a:lnTo>
                  <a:pt x="6129298" y="4213590"/>
                </a:lnTo>
                <a:lnTo>
                  <a:pt x="6113644" y="4256587"/>
                </a:lnTo>
                <a:lnTo>
                  <a:pt x="6097387" y="4299290"/>
                </a:lnTo>
                <a:lnTo>
                  <a:pt x="6080532" y="4341695"/>
                </a:lnTo>
                <a:lnTo>
                  <a:pt x="6063085" y="4383795"/>
                </a:lnTo>
                <a:lnTo>
                  <a:pt x="6045050" y="4425587"/>
                </a:lnTo>
                <a:lnTo>
                  <a:pt x="6026433" y="4467064"/>
                </a:lnTo>
                <a:lnTo>
                  <a:pt x="6007238" y="4508222"/>
                </a:lnTo>
                <a:lnTo>
                  <a:pt x="5987472" y="4549056"/>
                </a:lnTo>
                <a:lnTo>
                  <a:pt x="5967139" y="4589560"/>
                </a:lnTo>
                <a:lnTo>
                  <a:pt x="5946244" y="4629730"/>
                </a:lnTo>
                <a:lnTo>
                  <a:pt x="5924792" y="4669559"/>
                </a:lnTo>
                <a:lnTo>
                  <a:pt x="5902789" y="4709043"/>
                </a:lnTo>
                <a:lnTo>
                  <a:pt x="5880240" y="4748177"/>
                </a:lnTo>
                <a:lnTo>
                  <a:pt x="5857150" y="4786956"/>
                </a:lnTo>
                <a:lnTo>
                  <a:pt x="5833524" y="4825374"/>
                </a:lnTo>
                <a:lnTo>
                  <a:pt x="5809367" y="4863426"/>
                </a:lnTo>
                <a:lnTo>
                  <a:pt x="5784684" y="4901108"/>
                </a:lnTo>
                <a:lnTo>
                  <a:pt x="5759482" y="4938413"/>
                </a:lnTo>
                <a:lnTo>
                  <a:pt x="5733763" y="4975337"/>
                </a:lnTo>
                <a:lnTo>
                  <a:pt x="5707535" y="5011875"/>
                </a:lnTo>
                <a:lnTo>
                  <a:pt x="5680802" y="5048021"/>
                </a:lnTo>
                <a:lnTo>
                  <a:pt x="5653569" y="5083771"/>
                </a:lnTo>
                <a:lnTo>
                  <a:pt x="5625841" y="5119119"/>
                </a:lnTo>
                <a:lnTo>
                  <a:pt x="5597624" y="5154060"/>
                </a:lnTo>
                <a:lnTo>
                  <a:pt x="5568922" y="5188589"/>
                </a:lnTo>
                <a:lnTo>
                  <a:pt x="5539741" y="5222700"/>
                </a:lnTo>
                <a:lnTo>
                  <a:pt x="5510086" y="5256389"/>
                </a:lnTo>
                <a:lnTo>
                  <a:pt x="5479963" y="5289650"/>
                </a:lnTo>
                <a:lnTo>
                  <a:pt x="5449375" y="5322479"/>
                </a:lnTo>
                <a:lnTo>
                  <a:pt x="5418329" y="5354870"/>
                </a:lnTo>
                <a:lnTo>
                  <a:pt x="5386830" y="5386817"/>
                </a:lnTo>
                <a:lnTo>
                  <a:pt x="5354882" y="5418317"/>
                </a:lnTo>
                <a:lnTo>
                  <a:pt x="5322492" y="5449363"/>
                </a:lnTo>
                <a:lnTo>
                  <a:pt x="5289663" y="5479950"/>
                </a:lnTo>
                <a:lnTo>
                  <a:pt x="5256402" y="5510074"/>
                </a:lnTo>
                <a:lnTo>
                  <a:pt x="5222713" y="5539728"/>
                </a:lnTo>
                <a:lnTo>
                  <a:pt x="5188601" y="5568909"/>
                </a:lnTo>
                <a:lnTo>
                  <a:pt x="5154073" y="5597611"/>
                </a:lnTo>
                <a:lnTo>
                  <a:pt x="5119132" y="5625828"/>
                </a:lnTo>
                <a:lnTo>
                  <a:pt x="5083784" y="5653556"/>
                </a:lnTo>
                <a:lnTo>
                  <a:pt x="5048034" y="5680789"/>
                </a:lnTo>
                <a:lnTo>
                  <a:pt x="5011888" y="5707522"/>
                </a:lnTo>
                <a:lnTo>
                  <a:pt x="4975350" y="5733751"/>
                </a:lnTo>
                <a:lnTo>
                  <a:pt x="4938426" y="5759469"/>
                </a:lnTo>
                <a:lnTo>
                  <a:pt x="4901120" y="5784672"/>
                </a:lnTo>
                <a:lnTo>
                  <a:pt x="4863439" y="5809354"/>
                </a:lnTo>
                <a:lnTo>
                  <a:pt x="4825387" y="5833511"/>
                </a:lnTo>
                <a:lnTo>
                  <a:pt x="4786969" y="5857137"/>
                </a:lnTo>
                <a:lnTo>
                  <a:pt x="4748190" y="5880227"/>
                </a:lnTo>
                <a:lnTo>
                  <a:pt x="4709056" y="5902777"/>
                </a:lnTo>
                <a:lnTo>
                  <a:pt x="4669572" y="5924779"/>
                </a:lnTo>
                <a:lnTo>
                  <a:pt x="4629742" y="5946231"/>
                </a:lnTo>
                <a:lnTo>
                  <a:pt x="4589573" y="5967126"/>
                </a:lnTo>
                <a:lnTo>
                  <a:pt x="4549069" y="5987459"/>
                </a:lnTo>
                <a:lnTo>
                  <a:pt x="4508235" y="6007226"/>
                </a:lnTo>
                <a:lnTo>
                  <a:pt x="4467077" y="6026420"/>
                </a:lnTo>
                <a:lnTo>
                  <a:pt x="4425600" y="6045037"/>
                </a:lnTo>
                <a:lnTo>
                  <a:pt x="4383808" y="6063072"/>
                </a:lnTo>
                <a:lnTo>
                  <a:pt x="4341707" y="6080520"/>
                </a:lnTo>
                <a:lnTo>
                  <a:pt x="4299303" y="6097374"/>
                </a:lnTo>
                <a:lnTo>
                  <a:pt x="4256600" y="6113631"/>
                </a:lnTo>
                <a:lnTo>
                  <a:pt x="4213603" y="6129285"/>
                </a:lnTo>
                <a:lnTo>
                  <a:pt x="4170318" y="6144331"/>
                </a:lnTo>
                <a:lnTo>
                  <a:pt x="4126750" y="6158764"/>
                </a:lnTo>
                <a:lnTo>
                  <a:pt x="4082904" y="6172578"/>
                </a:lnTo>
                <a:lnTo>
                  <a:pt x="4038784" y="6185769"/>
                </a:lnTo>
                <a:lnTo>
                  <a:pt x="3994398" y="6198330"/>
                </a:lnTo>
                <a:lnTo>
                  <a:pt x="3949748" y="6210258"/>
                </a:lnTo>
                <a:lnTo>
                  <a:pt x="3904841" y="6221547"/>
                </a:lnTo>
                <a:lnTo>
                  <a:pt x="3859682" y="6232192"/>
                </a:lnTo>
                <a:lnTo>
                  <a:pt x="3814276" y="6242187"/>
                </a:lnTo>
                <a:lnTo>
                  <a:pt x="3768628" y="6251528"/>
                </a:lnTo>
                <a:lnTo>
                  <a:pt x="3722743" y="6260209"/>
                </a:lnTo>
                <a:lnTo>
                  <a:pt x="3676626" y="6268225"/>
                </a:lnTo>
                <a:lnTo>
                  <a:pt x="3630283" y="6275571"/>
                </a:lnTo>
                <a:lnTo>
                  <a:pt x="3583718" y="6282242"/>
                </a:lnTo>
                <a:lnTo>
                  <a:pt x="3536938" y="6288233"/>
                </a:lnTo>
                <a:lnTo>
                  <a:pt x="3489946" y="6293538"/>
                </a:lnTo>
                <a:lnTo>
                  <a:pt x="3442749" y="6298153"/>
                </a:lnTo>
                <a:lnTo>
                  <a:pt x="3395351" y="6302072"/>
                </a:lnTo>
                <a:lnTo>
                  <a:pt x="3347757" y="6305290"/>
                </a:lnTo>
                <a:lnTo>
                  <a:pt x="3299973" y="6307801"/>
                </a:lnTo>
                <a:lnTo>
                  <a:pt x="3252004" y="6309602"/>
                </a:lnTo>
                <a:lnTo>
                  <a:pt x="3203855" y="6310686"/>
                </a:lnTo>
                <a:lnTo>
                  <a:pt x="3155530" y="6311049"/>
                </a:lnTo>
                <a:lnTo>
                  <a:pt x="3107207" y="6310686"/>
                </a:lnTo>
                <a:lnTo>
                  <a:pt x="3059058" y="6309602"/>
                </a:lnTo>
                <a:lnTo>
                  <a:pt x="3011089" y="6307801"/>
                </a:lnTo>
                <a:lnTo>
                  <a:pt x="2963305" y="6305290"/>
                </a:lnTo>
                <a:lnTo>
                  <a:pt x="2915712" y="6302072"/>
                </a:lnTo>
                <a:lnTo>
                  <a:pt x="2868314" y="6298153"/>
                </a:lnTo>
                <a:lnTo>
                  <a:pt x="2821117" y="6293538"/>
                </a:lnTo>
                <a:lnTo>
                  <a:pt x="2774125" y="6288233"/>
                </a:lnTo>
                <a:lnTo>
                  <a:pt x="2727345" y="6282242"/>
                </a:lnTo>
                <a:lnTo>
                  <a:pt x="2680781" y="6275571"/>
                </a:lnTo>
                <a:lnTo>
                  <a:pt x="2634438" y="6268225"/>
                </a:lnTo>
                <a:lnTo>
                  <a:pt x="2588322" y="6260209"/>
                </a:lnTo>
                <a:lnTo>
                  <a:pt x="2542437" y="6251528"/>
                </a:lnTo>
                <a:lnTo>
                  <a:pt x="2496789" y="6242187"/>
                </a:lnTo>
                <a:lnTo>
                  <a:pt x="2451383" y="6232192"/>
                </a:lnTo>
                <a:lnTo>
                  <a:pt x="2406224" y="6221547"/>
                </a:lnTo>
                <a:lnTo>
                  <a:pt x="2361317" y="6210258"/>
                </a:lnTo>
                <a:lnTo>
                  <a:pt x="2316668" y="6198330"/>
                </a:lnTo>
                <a:lnTo>
                  <a:pt x="2272281" y="6185769"/>
                </a:lnTo>
                <a:lnTo>
                  <a:pt x="2228162" y="6172578"/>
                </a:lnTo>
                <a:lnTo>
                  <a:pt x="2184316" y="6158764"/>
                </a:lnTo>
                <a:lnTo>
                  <a:pt x="2140748" y="6144331"/>
                </a:lnTo>
                <a:lnTo>
                  <a:pt x="2097463" y="6129285"/>
                </a:lnTo>
                <a:lnTo>
                  <a:pt x="2054466" y="6113631"/>
                </a:lnTo>
                <a:lnTo>
                  <a:pt x="2011763" y="6097374"/>
                </a:lnTo>
                <a:lnTo>
                  <a:pt x="1969359" y="6080520"/>
                </a:lnTo>
                <a:lnTo>
                  <a:pt x="1927258" y="6063072"/>
                </a:lnTo>
                <a:lnTo>
                  <a:pt x="1885467" y="6045037"/>
                </a:lnTo>
                <a:lnTo>
                  <a:pt x="1843989" y="6026420"/>
                </a:lnTo>
                <a:lnTo>
                  <a:pt x="1802831" y="6007226"/>
                </a:lnTo>
                <a:lnTo>
                  <a:pt x="1761997" y="5987459"/>
                </a:lnTo>
                <a:lnTo>
                  <a:pt x="1721493" y="5967126"/>
                </a:lnTo>
                <a:lnTo>
                  <a:pt x="1681324" y="5946231"/>
                </a:lnTo>
                <a:lnTo>
                  <a:pt x="1641495" y="5924779"/>
                </a:lnTo>
                <a:lnTo>
                  <a:pt x="1602011" y="5902777"/>
                </a:lnTo>
                <a:lnTo>
                  <a:pt x="1562877" y="5880227"/>
                </a:lnTo>
                <a:lnTo>
                  <a:pt x="1524098" y="5857137"/>
                </a:lnTo>
                <a:lnTo>
                  <a:pt x="1485680" y="5833511"/>
                </a:lnTo>
                <a:lnTo>
                  <a:pt x="1447628" y="5809354"/>
                </a:lnTo>
                <a:lnTo>
                  <a:pt x="1409946" y="5784672"/>
                </a:lnTo>
                <a:lnTo>
                  <a:pt x="1372641" y="5759469"/>
                </a:lnTo>
                <a:lnTo>
                  <a:pt x="1335716" y="5733751"/>
                </a:lnTo>
                <a:lnTo>
                  <a:pt x="1299179" y="5707522"/>
                </a:lnTo>
                <a:lnTo>
                  <a:pt x="1263032" y="5680789"/>
                </a:lnTo>
                <a:lnTo>
                  <a:pt x="1227282" y="5653556"/>
                </a:lnTo>
                <a:lnTo>
                  <a:pt x="1191935" y="5625828"/>
                </a:lnTo>
                <a:lnTo>
                  <a:pt x="1156994" y="5597611"/>
                </a:lnTo>
                <a:lnTo>
                  <a:pt x="1122465" y="5568909"/>
                </a:lnTo>
                <a:lnTo>
                  <a:pt x="1088353" y="5539728"/>
                </a:lnTo>
                <a:lnTo>
                  <a:pt x="1054664" y="5510074"/>
                </a:lnTo>
                <a:lnTo>
                  <a:pt x="1021403" y="5479950"/>
                </a:lnTo>
                <a:lnTo>
                  <a:pt x="988574" y="5449363"/>
                </a:lnTo>
                <a:lnTo>
                  <a:pt x="956183" y="5418317"/>
                </a:lnTo>
                <a:lnTo>
                  <a:pt x="924236" y="5386817"/>
                </a:lnTo>
                <a:lnTo>
                  <a:pt x="892736" y="5354870"/>
                </a:lnTo>
                <a:lnTo>
                  <a:pt x="861690" y="5322479"/>
                </a:lnTo>
                <a:lnTo>
                  <a:pt x="831103" y="5289650"/>
                </a:lnTo>
                <a:lnTo>
                  <a:pt x="800979" y="5256389"/>
                </a:lnTo>
                <a:lnTo>
                  <a:pt x="771324" y="5222700"/>
                </a:lnTo>
                <a:lnTo>
                  <a:pt x="742143" y="5188589"/>
                </a:lnTo>
                <a:lnTo>
                  <a:pt x="713441" y="5154060"/>
                </a:lnTo>
                <a:lnTo>
                  <a:pt x="685224" y="5119119"/>
                </a:lnTo>
                <a:lnTo>
                  <a:pt x="657496" y="5083771"/>
                </a:lnTo>
                <a:lnTo>
                  <a:pt x="630263" y="5048021"/>
                </a:lnTo>
                <a:lnTo>
                  <a:pt x="603529" y="5011875"/>
                </a:lnTo>
                <a:lnTo>
                  <a:pt x="577301" y="4975337"/>
                </a:lnTo>
                <a:lnTo>
                  <a:pt x="551583" y="4938413"/>
                </a:lnTo>
                <a:lnTo>
                  <a:pt x="526380" y="4901108"/>
                </a:lnTo>
                <a:lnTo>
                  <a:pt x="501697" y="4863426"/>
                </a:lnTo>
                <a:lnTo>
                  <a:pt x="477540" y="4825374"/>
                </a:lnTo>
                <a:lnTo>
                  <a:pt x="453914" y="4786956"/>
                </a:lnTo>
                <a:lnTo>
                  <a:pt x="430823" y="4748177"/>
                </a:lnTo>
                <a:lnTo>
                  <a:pt x="408274" y="4709043"/>
                </a:lnTo>
                <a:lnTo>
                  <a:pt x="386271" y="4669559"/>
                </a:lnTo>
                <a:lnTo>
                  <a:pt x="364820" y="4629730"/>
                </a:lnTo>
                <a:lnTo>
                  <a:pt x="343924" y="4589560"/>
                </a:lnTo>
                <a:lnTo>
                  <a:pt x="323591" y="4549056"/>
                </a:lnTo>
                <a:lnTo>
                  <a:pt x="303825" y="4508222"/>
                </a:lnTo>
                <a:lnTo>
                  <a:pt x="284630" y="4467064"/>
                </a:lnTo>
                <a:lnTo>
                  <a:pt x="266013" y="4425587"/>
                </a:lnTo>
                <a:lnTo>
                  <a:pt x="247978" y="4383795"/>
                </a:lnTo>
                <a:lnTo>
                  <a:pt x="230530" y="4341695"/>
                </a:lnTo>
                <a:lnTo>
                  <a:pt x="213675" y="4299290"/>
                </a:lnTo>
                <a:lnTo>
                  <a:pt x="197418" y="4256587"/>
                </a:lnTo>
                <a:lnTo>
                  <a:pt x="181764" y="4213590"/>
                </a:lnTo>
                <a:lnTo>
                  <a:pt x="166718" y="4170305"/>
                </a:lnTo>
                <a:lnTo>
                  <a:pt x="152285" y="4126737"/>
                </a:lnTo>
                <a:lnTo>
                  <a:pt x="138471" y="4082891"/>
                </a:lnTo>
                <a:lnTo>
                  <a:pt x="125281" y="4038772"/>
                </a:lnTo>
                <a:lnTo>
                  <a:pt x="112719" y="3994385"/>
                </a:lnTo>
                <a:lnTo>
                  <a:pt x="100791" y="3949735"/>
                </a:lnTo>
                <a:lnTo>
                  <a:pt x="89502" y="3904829"/>
                </a:lnTo>
                <a:lnTo>
                  <a:pt x="78857" y="3859669"/>
                </a:lnTo>
                <a:lnTo>
                  <a:pt x="68862" y="3814263"/>
                </a:lnTo>
                <a:lnTo>
                  <a:pt x="59521" y="3768615"/>
                </a:lnTo>
                <a:lnTo>
                  <a:pt x="50840" y="3722730"/>
                </a:lnTo>
                <a:lnTo>
                  <a:pt x="42823" y="3676613"/>
                </a:lnTo>
                <a:lnTo>
                  <a:pt x="35477" y="3630270"/>
                </a:lnTo>
                <a:lnTo>
                  <a:pt x="28806" y="3583706"/>
                </a:lnTo>
                <a:lnTo>
                  <a:pt x="22815" y="3536925"/>
                </a:lnTo>
                <a:lnTo>
                  <a:pt x="17510" y="3489934"/>
                </a:lnTo>
                <a:lnTo>
                  <a:pt x="12895" y="3442736"/>
                </a:lnTo>
                <a:lnTo>
                  <a:pt x="8976" y="3395338"/>
                </a:lnTo>
                <a:lnTo>
                  <a:pt x="5758" y="3347744"/>
                </a:lnTo>
                <a:lnTo>
                  <a:pt x="3247" y="3299960"/>
                </a:lnTo>
                <a:lnTo>
                  <a:pt x="1446" y="3251991"/>
                </a:lnTo>
                <a:lnTo>
                  <a:pt x="362" y="3203842"/>
                </a:lnTo>
                <a:lnTo>
                  <a:pt x="0" y="3155518"/>
                </a:lnTo>
                <a:lnTo>
                  <a:pt x="362" y="3107194"/>
                </a:lnTo>
                <a:lnTo>
                  <a:pt x="1446" y="3059045"/>
                </a:lnTo>
                <a:lnTo>
                  <a:pt x="3247" y="3011076"/>
                </a:lnTo>
                <a:lnTo>
                  <a:pt x="5758" y="2963292"/>
                </a:lnTo>
                <a:lnTo>
                  <a:pt x="8976" y="2915699"/>
                </a:lnTo>
                <a:lnTo>
                  <a:pt x="12895" y="2868301"/>
                </a:lnTo>
                <a:lnTo>
                  <a:pt x="17510" y="2821104"/>
                </a:lnTo>
                <a:lnTo>
                  <a:pt x="22815" y="2774113"/>
                </a:lnTo>
                <a:lnTo>
                  <a:pt x="28806" y="2727333"/>
                </a:lnTo>
                <a:lnTo>
                  <a:pt x="35477" y="2680768"/>
                </a:lnTo>
                <a:lnTo>
                  <a:pt x="42823" y="2634426"/>
                </a:lnTo>
                <a:lnTo>
                  <a:pt x="50840" y="2588309"/>
                </a:lnTo>
                <a:lnTo>
                  <a:pt x="59521" y="2542425"/>
                </a:lnTo>
                <a:lnTo>
                  <a:pt x="68862" y="2496777"/>
                </a:lnTo>
                <a:lnTo>
                  <a:pt x="78857" y="2451371"/>
                </a:lnTo>
                <a:lnTo>
                  <a:pt x="89502" y="2406212"/>
                </a:lnTo>
                <a:lnTo>
                  <a:pt x="100791" y="2361305"/>
                </a:lnTo>
                <a:lnTo>
                  <a:pt x="112719" y="2316656"/>
                </a:lnTo>
                <a:lnTo>
                  <a:pt x="125281" y="2272269"/>
                </a:lnTo>
                <a:lnTo>
                  <a:pt x="138471" y="2228150"/>
                </a:lnTo>
                <a:lnTo>
                  <a:pt x="152285" y="2184304"/>
                </a:lnTo>
                <a:lnTo>
                  <a:pt x="166718" y="2140736"/>
                </a:lnTo>
                <a:lnTo>
                  <a:pt x="181764" y="2097452"/>
                </a:lnTo>
                <a:lnTo>
                  <a:pt x="197418" y="2054455"/>
                </a:lnTo>
                <a:lnTo>
                  <a:pt x="213675" y="2011752"/>
                </a:lnTo>
                <a:lnTo>
                  <a:pt x="230530" y="1969348"/>
                </a:lnTo>
                <a:lnTo>
                  <a:pt x="247978" y="1927248"/>
                </a:lnTo>
                <a:lnTo>
                  <a:pt x="266013" y="1885456"/>
                </a:lnTo>
                <a:lnTo>
                  <a:pt x="284630" y="1843979"/>
                </a:lnTo>
                <a:lnTo>
                  <a:pt x="303825" y="1802821"/>
                </a:lnTo>
                <a:lnTo>
                  <a:pt x="323591" y="1761987"/>
                </a:lnTo>
                <a:lnTo>
                  <a:pt x="343924" y="1721483"/>
                </a:lnTo>
                <a:lnTo>
                  <a:pt x="364820" y="1681314"/>
                </a:lnTo>
                <a:lnTo>
                  <a:pt x="386271" y="1641485"/>
                </a:lnTo>
                <a:lnTo>
                  <a:pt x="408274" y="1602001"/>
                </a:lnTo>
                <a:lnTo>
                  <a:pt x="430823" y="1562867"/>
                </a:lnTo>
                <a:lnTo>
                  <a:pt x="453914" y="1524089"/>
                </a:lnTo>
                <a:lnTo>
                  <a:pt x="477540" y="1485671"/>
                </a:lnTo>
                <a:lnTo>
                  <a:pt x="501697" y="1447619"/>
                </a:lnTo>
                <a:lnTo>
                  <a:pt x="526380" y="1409937"/>
                </a:lnTo>
                <a:lnTo>
                  <a:pt x="551583" y="1372632"/>
                </a:lnTo>
                <a:lnTo>
                  <a:pt x="577301" y="1335708"/>
                </a:lnTo>
                <a:lnTo>
                  <a:pt x="603529" y="1299170"/>
                </a:lnTo>
                <a:lnTo>
                  <a:pt x="630263" y="1263024"/>
                </a:lnTo>
                <a:lnTo>
                  <a:pt x="657496" y="1227274"/>
                </a:lnTo>
                <a:lnTo>
                  <a:pt x="685224" y="1191927"/>
                </a:lnTo>
                <a:lnTo>
                  <a:pt x="713441" y="1156986"/>
                </a:lnTo>
                <a:lnTo>
                  <a:pt x="742143" y="1122457"/>
                </a:lnTo>
                <a:lnTo>
                  <a:pt x="771324" y="1088346"/>
                </a:lnTo>
                <a:lnTo>
                  <a:pt x="800979" y="1054657"/>
                </a:lnTo>
                <a:lnTo>
                  <a:pt x="831103" y="1021396"/>
                </a:lnTo>
                <a:lnTo>
                  <a:pt x="861690" y="988567"/>
                </a:lnTo>
                <a:lnTo>
                  <a:pt x="892736" y="956177"/>
                </a:lnTo>
                <a:lnTo>
                  <a:pt x="924236" y="924229"/>
                </a:lnTo>
                <a:lnTo>
                  <a:pt x="956183" y="892730"/>
                </a:lnTo>
                <a:lnTo>
                  <a:pt x="988574" y="861684"/>
                </a:lnTo>
                <a:lnTo>
                  <a:pt x="1021403" y="831097"/>
                </a:lnTo>
                <a:lnTo>
                  <a:pt x="1054664" y="800973"/>
                </a:lnTo>
                <a:lnTo>
                  <a:pt x="1088353" y="771318"/>
                </a:lnTo>
                <a:lnTo>
                  <a:pt x="1122465" y="742138"/>
                </a:lnTo>
                <a:lnTo>
                  <a:pt x="1156994" y="713436"/>
                </a:lnTo>
                <a:lnTo>
                  <a:pt x="1191935" y="685219"/>
                </a:lnTo>
                <a:lnTo>
                  <a:pt x="1227282" y="657491"/>
                </a:lnTo>
                <a:lnTo>
                  <a:pt x="1263032" y="630258"/>
                </a:lnTo>
                <a:lnTo>
                  <a:pt x="1299179" y="603525"/>
                </a:lnTo>
                <a:lnTo>
                  <a:pt x="1335716" y="577297"/>
                </a:lnTo>
                <a:lnTo>
                  <a:pt x="1372641" y="551579"/>
                </a:lnTo>
                <a:lnTo>
                  <a:pt x="1409946" y="526376"/>
                </a:lnTo>
                <a:lnTo>
                  <a:pt x="1447628" y="501693"/>
                </a:lnTo>
                <a:lnTo>
                  <a:pt x="1485680" y="477536"/>
                </a:lnTo>
                <a:lnTo>
                  <a:pt x="1524098" y="453910"/>
                </a:lnTo>
                <a:lnTo>
                  <a:pt x="1562877" y="430820"/>
                </a:lnTo>
                <a:lnTo>
                  <a:pt x="1602011" y="408271"/>
                </a:lnTo>
                <a:lnTo>
                  <a:pt x="1641495" y="386268"/>
                </a:lnTo>
                <a:lnTo>
                  <a:pt x="1681324" y="364817"/>
                </a:lnTo>
                <a:lnTo>
                  <a:pt x="1721493" y="343922"/>
                </a:lnTo>
                <a:lnTo>
                  <a:pt x="1761997" y="323589"/>
                </a:lnTo>
                <a:lnTo>
                  <a:pt x="1802831" y="303822"/>
                </a:lnTo>
                <a:lnTo>
                  <a:pt x="1843989" y="284628"/>
                </a:lnTo>
                <a:lnTo>
                  <a:pt x="1885467" y="266011"/>
                </a:lnTo>
                <a:lnTo>
                  <a:pt x="1927258" y="247976"/>
                </a:lnTo>
                <a:lnTo>
                  <a:pt x="1969359" y="230528"/>
                </a:lnTo>
                <a:lnTo>
                  <a:pt x="2011763" y="213674"/>
                </a:lnTo>
                <a:lnTo>
                  <a:pt x="2054466" y="197417"/>
                </a:lnTo>
                <a:lnTo>
                  <a:pt x="2097463" y="181763"/>
                </a:lnTo>
                <a:lnTo>
                  <a:pt x="2140748" y="166717"/>
                </a:lnTo>
                <a:lnTo>
                  <a:pt x="2184316" y="152284"/>
                </a:lnTo>
                <a:lnTo>
                  <a:pt x="2228162" y="138470"/>
                </a:lnTo>
                <a:lnTo>
                  <a:pt x="2272281" y="125279"/>
                </a:lnTo>
                <a:lnTo>
                  <a:pt x="2316668" y="112718"/>
                </a:lnTo>
                <a:lnTo>
                  <a:pt x="2361317" y="100790"/>
                </a:lnTo>
                <a:lnTo>
                  <a:pt x="2406224" y="89501"/>
                </a:lnTo>
                <a:lnTo>
                  <a:pt x="2451383" y="78856"/>
                </a:lnTo>
                <a:lnTo>
                  <a:pt x="2496789" y="68861"/>
                </a:lnTo>
                <a:lnTo>
                  <a:pt x="2542437" y="59520"/>
                </a:lnTo>
                <a:lnTo>
                  <a:pt x="2588322" y="50839"/>
                </a:lnTo>
                <a:lnTo>
                  <a:pt x="2634438" y="42823"/>
                </a:lnTo>
                <a:lnTo>
                  <a:pt x="2680781" y="35477"/>
                </a:lnTo>
                <a:lnTo>
                  <a:pt x="2727345" y="28806"/>
                </a:lnTo>
                <a:lnTo>
                  <a:pt x="2774125" y="22815"/>
                </a:lnTo>
                <a:lnTo>
                  <a:pt x="2821117" y="17510"/>
                </a:lnTo>
                <a:lnTo>
                  <a:pt x="2868314" y="12895"/>
                </a:lnTo>
                <a:lnTo>
                  <a:pt x="2915712" y="8976"/>
                </a:lnTo>
                <a:lnTo>
                  <a:pt x="2963305" y="5758"/>
                </a:lnTo>
                <a:lnTo>
                  <a:pt x="3011089" y="3247"/>
                </a:lnTo>
                <a:lnTo>
                  <a:pt x="3059058" y="1446"/>
                </a:lnTo>
                <a:lnTo>
                  <a:pt x="3107207" y="362"/>
                </a:lnTo>
                <a:lnTo>
                  <a:pt x="3155530" y="0"/>
                </a:lnTo>
                <a:lnTo>
                  <a:pt x="3203855" y="362"/>
                </a:lnTo>
                <a:lnTo>
                  <a:pt x="3252004" y="1446"/>
                </a:lnTo>
                <a:lnTo>
                  <a:pt x="3299973" y="3247"/>
                </a:lnTo>
                <a:lnTo>
                  <a:pt x="3347757" y="5758"/>
                </a:lnTo>
                <a:lnTo>
                  <a:pt x="3395351" y="8976"/>
                </a:lnTo>
                <a:lnTo>
                  <a:pt x="3442749" y="12895"/>
                </a:lnTo>
                <a:lnTo>
                  <a:pt x="3489946" y="17510"/>
                </a:lnTo>
                <a:lnTo>
                  <a:pt x="3536938" y="22815"/>
                </a:lnTo>
                <a:lnTo>
                  <a:pt x="3583718" y="28806"/>
                </a:lnTo>
                <a:lnTo>
                  <a:pt x="3630283" y="35477"/>
                </a:lnTo>
                <a:lnTo>
                  <a:pt x="3676626" y="42823"/>
                </a:lnTo>
                <a:lnTo>
                  <a:pt x="3722743" y="50839"/>
                </a:lnTo>
                <a:lnTo>
                  <a:pt x="3768628" y="59520"/>
                </a:lnTo>
                <a:lnTo>
                  <a:pt x="3814276" y="68861"/>
                </a:lnTo>
                <a:lnTo>
                  <a:pt x="3859682" y="78856"/>
                </a:lnTo>
                <a:lnTo>
                  <a:pt x="3904841" y="89501"/>
                </a:lnTo>
                <a:lnTo>
                  <a:pt x="3949748" y="100790"/>
                </a:lnTo>
                <a:lnTo>
                  <a:pt x="3994398" y="112718"/>
                </a:lnTo>
                <a:lnTo>
                  <a:pt x="4038784" y="125279"/>
                </a:lnTo>
                <a:lnTo>
                  <a:pt x="4082904" y="138470"/>
                </a:lnTo>
                <a:lnTo>
                  <a:pt x="4126750" y="152284"/>
                </a:lnTo>
                <a:lnTo>
                  <a:pt x="4170318" y="166717"/>
                </a:lnTo>
                <a:lnTo>
                  <a:pt x="4213603" y="181763"/>
                </a:lnTo>
                <a:lnTo>
                  <a:pt x="4256600" y="197417"/>
                </a:lnTo>
                <a:lnTo>
                  <a:pt x="4299303" y="213674"/>
                </a:lnTo>
                <a:lnTo>
                  <a:pt x="4341707" y="230528"/>
                </a:lnTo>
                <a:lnTo>
                  <a:pt x="4383808" y="247976"/>
                </a:lnTo>
                <a:lnTo>
                  <a:pt x="4425600" y="266011"/>
                </a:lnTo>
                <a:lnTo>
                  <a:pt x="4467077" y="284628"/>
                </a:lnTo>
                <a:lnTo>
                  <a:pt x="4508235" y="303822"/>
                </a:lnTo>
                <a:lnTo>
                  <a:pt x="4549069" y="323589"/>
                </a:lnTo>
                <a:lnTo>
                  <a:pt x="4589573" y="343922"/>
                </a:lnTo>
                <a:lnTo>
                  <a:pt x="4629742" y="364817"/>
                </a:lnTo>
                <a:lnTo>
                  <a:pt x="4669572" y="386268"/>
                </a:lnTo>
                <a:lnTo>
                  <a:pt x="4709056" y="408271"/>
                </a:lnTo>
                <a:lnTo>
                  <a:pt x="4748190" y="430820"/>
                </a:lnTo>
                <a:lnTo>
                  <a:pt x="4786969" y="453910"/>
                </a:lnTo>
                <a:lnTo>
                  <a:pt x="4825387" y="477536"/>
                </a:lnTo>
                <a:lnTo>
                  <a:pt x="4863439" y="501693"/>
                </a:lnTo>
                <a:lnTo>
                  <a:pt x="4901120" y="526376"/>
                </a:lnTo>
                <a:lnTo>
                  <a:pt x="4938426" y="551579"/>
                </a:lnTo>
                <a:lnTo>
                  <a:pt x="4975350" y="577297"/>
                </a:lnTo>
                <a:lnTo>
                  <a:pt x="5011888" y="603525"/>
                </a:lnTo>
                <a:lnTo>
                  <a:pt x="5048034" y="630258"/>
                </a:lnTo>
                <a:lnTo>
                  <a:pt x="5083784" y="657491"/>
                </a:lnTo>
                <a:lnTo>
                  <a:pt x="5119132" y="685219"/>
                </a:lnTo>
                <a:lnTo>
                  <a:pt x="5154073" y="713436"/>
                </a:lnTo>
                <a:lnTo>
                  <a:pt x="5188601" y="742138"/>
                </a:lnTo>
                <a:lnTo>
                  <a:pt x="5222713" y="771318"/>
                </a:lnTo>
                <a:lnTo>
                  <a:pt x="5256402" y="800973"/>
                </a:lnTo>
                <a:lnTo>
                  <a:pt x="5289663" y="831097"/>
                </a:lnTo>
                <a:lnTo>
                  <a:pt x="5322492" y="861684"/>
                </a:lnTo>
                <a:lnTo>
                  <a:pt x="5354882" y="892730"/>
                </a:lnTo>
                <a:lnTo>
                  <a:pt x="5386830" y="924229"/>
                </a:lnTo>
                <a:lnTo>
                  <a:pt x="5418329" y="956177"/>
                </a:lnTo>
                <a:lnTo>
                  <a:pt x="5449375" y="988567"/>
                </a:lnTo>
                <a:lnTo>
                  <a:pt x="5479963" y="1021396"/>
                </a:lnTo>
                <a:lnTo>
                  <a:pt x="5510086" y="1054657"/>
                </a:lnTo>
                <a:lnTo>
                  <a:pt x="5539741" y="1088346"/>
                </a:lnTo>
                <a:lnTo>
                  <a:pt x="5568922" y="1122457"/>
                </a:lnTo>
                <a:lnTo>
                  <a:pt x="5597624" y="1156986"/>
                </a:lnTo>
                <a:lnTo>
                  <a:pt x="5625841" y="1191927"/>
                </a:lnTo>
                <a:lnTo>
                  <a:pt x="5653569" y="1227274"/>
                </a:lnTo>
                <a:lnTo>
                  <a:pt x="5680802" y="1263024"/>
                </a:lnTo>
                <a:lnTo>
                  <a:pt x="5707535" y="1299170"/>
                </a:lnTo>
                <a:lnTo>
                  <a:pt x="5733763" y="1335708"/>
                </a:lnTo>
                <a:lnTo>
                  <a:pt x="5759482" y="1372632"/>
                </a:lnTo>
                <a:lnTo>
                  <a:pt x="5784684" y="1409937"/>
                </a:lnTo>
                <a:lnTo>
                  <a:pt x="5809367" y="1447619"/>
                </a:lnTo>
                <a:lnTo>
                  <a:pt x="5833524" y="1485671"/>
                </a:lnTo>
                <a:lnTo>
                  <a:pt x="5857150" y="1524089"/>
                </a:lnTo>
                <a:lnTo>
                  <a:pt x="5880240" y="1562867"/>
                </a:lnTo>
                <a:lnTo>
                  <a:pt x="5902789" y="1602001"/>
                </a:lnTo>
                <a:lnTo>
                  <a:pt x="5924792" y="1641485"/>
                </a:lnTo>
                <a:lnTo>
                  <a:pt x="5946244" y="1681314"/>
                </a:lnTo>
                <a:lnTo>
                  <a:pt x="5967139" y="1721483"/>
                </a:lnTo>
                <a:lnTo>
                  <a:pt x="5987472" y="1761987"/>
                </a:lnTo>
                <a:lnTo>
                  <a:pt x="6007238" y="1802821"/>
                </a:lnTo>
                <a:lnTo>
                  <a:pt x="6026433" y="1843979"/>
                </a:lnTo>
                <a:lnTo>
                  <a:pt x="6045050" y="1885456"/>
                </a:lnTo>
                <a:lnTo>
                  <a:pt x="6063085" y="1927248"/>
                </a:lnTo>
                <a:lnTo>
                  <a:pt x="6080532" y="1969348"/>
                </a:lnTo>
                <a:lnTo>
                  <a:pt x="6097387" y="2011752"/>
                </a:lnTo>
                <a:lnTo>
                  <a:pt x="6113644" y="2054455"/>
                </a:lnTo>
                <a:lnTo>
                  <a:pt x="6129298" y="2097452"/>
                </a:lnTo>
                <a:lnTo>
                  <a:pt x="6144344" y="2140736"/>
                </a:lnTo>
                <a:lnTo>
                  <a:pt x="6158776" y="2184304"/>
                </a:lnTo>
                <a:lnTo>
                  <a:pt x="6172591" y="2228150"/>
                </a:lnTo>
                <a:lnTo>
                  <a:pt x="6185781" y="2272269"/>
                </a:lnTo>
                <a:lnTo>
                  <a:pt x="6198343" y="2316656"/>
                </a:lnTo>
                <a:lnTo>
                  <a:pt x="6210271" y="2361305"/>
                </a:lnTo>
                <a:lnTo>
                  <a:pt x="6221560" y="2406212"/>
                </a:lnTo>
                <a:lnTo>
                  <a:pt x="6232205" y="2451371"/>
                </a:lnTo>
                <a:lnTo>
                  <a:pt x="6242200" y="2496777"/>
                </a:lnTo>
                <a:lnTo>
                  <a:pt x="6251541" y="2542425"/>
                </a:lnTo>
                <a:lnTo>
                  <a:pt x="6260222" y="2588309"/>
                </a:lnTo>
                <a:lnTo>
                  <a:pt x="6268238" y="2634426"/>
                </a:lnTo>
                <a:lnTo>
                  <a:pt x="6275584" y="2680768"/>
                </a:lnTo>
                <a:lnTo>
                  <a:pt x="6282255" y="2727333"/>
                </a:lnTo>
                <a:lnTo>
                  <a:pt x="6288246" y="2774113"/>
                </a:lnTo>
                <a:lnTo>
                  <a:pt x="6293551" y="2821104"/>
                </a:lnTo>
                <a:lnTo>
                  <a:pt x="6298166" y="2868301"/>
                </a:lnTo>
                <a:lnTo>
                  <a:pt x="6302085" y="2915699"/>
                </a:lnTo>
                <a:lnTo>
                  <a:pt x="6305302" y="2963292"/>
                </a:lnTo>
                <a:lnTo>
                  <a:pt x="6307814" y="3011076"/>
                </a:lnTo>
                <a:lnTo>
                  <a:pt x="6309615" y="3059045"/>
                </a:lnTo>
                <a:lnTo>
                  <a:pt x="6310699" y="3107194"/>
                </a:lnTo>
                <a:lnTo>
                  <a:pt x="6311061" y="3155518"/>
                </a:lnTo>
                <a:close/>
              </a:path>
            </a:pathLst>
          </a:custGeom>
          <a:ln w="25400">
            <a:solidFill>
              <a:srgbClr val="C2C1C0"/>
            </a:solidFill>
            <a:prstDash val="dash"/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66968" y="30996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076479" y="30996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777823" y="37859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076479" y="37859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90038" y="41291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076479" y="41291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865840" y="44723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076479" y="44723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915605" y="48155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076479" y="48155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530759" y="34417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076479" y="34417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501223" y="1728873"/>
            <a:ext cx="1994059" cy="2178368"/>
          </a:xfrm>
          <a:custGeom>
            <a:avLst/>
            <a:gdLst/>
            <a:ahLst/>
            <a:cxnLst/>
            <a:rect l="l" t="t" r="r" b="b"/>
            <a:pathLst>
              <a:path w="2658745" h="2904490">
                <a:moveTo>
                  <a:pt x="2658239" y="0"/>
                </a:moveTo>
                <a:lnTo>
                  <a:pt x="2454511" y="0"/>
                </a:lnTo>
                <a:lnTo>
                  <a:pt x="2407259" y="12700"/>
                </a:lnTo>
                <a:lnTo>
                  <a:pt x="2313396" y="12700"/>
                </a:lnTo>
                <a:lnTo>
                  <a:pt x="2266796" y="25400"/>
                </a:lnTo>
                <a:lnTo>
                  <a:pt x="2220425" y="25400"/>
                </a:lnTo>
                <a:lnTo>
                  <a:pt x="2128391" y="50800"/>
                </a:lnTo>
                <a:lnTo>
                  <a:pt x="2082739" y="50800"/>
                </a:lnTo>
                <a:lnTo>
                  <a:pt x="1640973" y="177800"/>
                </a:lnTo>
                <a:lnTo>
                  <a:pt x="1598395" y="203200"/>
                </a:lnTo>
                <a:lnTo>
                  <a:pt x="1514187" y="228600"/>
                </a:lnTo>
                <a:lnTo>
                  <a:pt x="1472567" y="254000"/>
                </a:lnTo>
                <a:lnTo>
                  <a:pt x="1431278" y="266700"/>
                </a:lnTo>
                <a:lnTo>
                  <a:pt x="1390324" y="292100"/>
                </a:lnTo>
                <a:lnTo>
                  <a:pt x="1349713" y="304800"/>
                </a:lnTo>
                <a:lnTo>
                  <a:pt x="1269538" y="355600"/>
                </a:lnTo>
                <a:lnTo>
                  <a:pt x="1229985" y="368300"/>
                </a:lnTo>
                <a:lnTo>
                  <a:pt x="1190797" y="393700"/>
                </a:lnTo>
                <a:lnTo>
                  <a:pt x="1075476" y="469900"/>
                </a:lnTo>
                <a:lnTo>
                  <a:pt x="1000521" y="520700"/>
                </a:lnTo>
                <a:lnTo>
                  <a:pt x="927159" y="571500"/>
                </a:lnTo>
                <a:lnTo>
                  <a:pt x="855436" y="622300"/>
                </a:lnTo>
                <a:lnTo>
                  <a:pt x="785397" y="673100"/>
                </a:lnTo>
                <a:lnTo>
                  <a:pt x="751023" y="711200"/>
                </a:lnTo>
                <a:lnTo>
                  <a:pt x="683595" y="762000"/>
                </a:lnTo>
                <a:lnTo>
                  <a:pt x="650551" y="800100"/>
                </a:lnTo>
                <a:lnTo>
                  <a:pt x="617963" y="825500"/>
                </a:lnTo>
                <a:lnTo>
                  <a:pt x="585836" y="863600"/>
                </a:lnTo>
                <a:lnTo>
                  <a:pt x="554174" y="889000"/>
                </a:lnTo>
                <a:lnTo>
                  <a:pt x="522985" y="927100"/>
                </a:lnTo>
                <a:lnTo>
                  <a:pt x="492273" y="952500"/>
                </a:lnTo>
                <a:lnTo>
                  <a:pt x="462044" y="990600"/>
                </a:lnTo>
                <a:lnTo>
                  <a:pt x="432304" y="1016000"/>
                </a:lnTo>
                <a:lnTo>
                  <a:pt x="403059" y="1054100"/>
                </a:lnTo>
                <a:lnTo>
                  <a:pt x="374314" y="1092200"/>
                </a:lnTo>
                <a:lnTo>
                  <a:pt x="346074" y="1117600"/>
                </a:lnTo>
                <a:lnTo>
                  <a:pt x="318347" y="1155700"/>
                </a:lnTo>
                <a:lnTo>
                  <a:pt x="291136" y="1193800"/>
                </a:lnTo>
                <a:lnTo>
                  <a:pt x="264448" y="1231900"/>
                </a:lnTo>
                <a:lnTo>
                  <a:pt x="238289" y="1270000"/>
                </a:lnTo>
                <a:lnTo>
                  <a:pt x="212664" y="1308100"/>
                </a:lnTo>
                <a:lnTo>
                  <a:pt x="187579" y="1346200"/>
                </a:lnTo>
                <a:lnTo>
                  <a:pt x="163039" y="1384300"/>
                </a:lnTo>
                <a:lnTo>
                  <a:pt x="139050" y="1422400"/>
                </a:lnTo>
                <a:lnTo>
                  <a:pt x="115618" y="1460500"/>
                </a:lnTo>
                <a:lnTo>
                  <a:pt x="92749" y="1498600"/>
                </a:lnTo>
                <a:lnTo>
                  <a:pt x="70447" y="1536700"/>
                </a:lnTo>
                <a:lnTo>
                  <a:pt x="48720" y="1574800"/>
                </a:lnTo>
                <a:lnTo>
                  <a:pt x="27572" y="1612900"/>
                </a:lnTo>
                <a:lnTo>
                  <a:pt x="7008" y="1651000"/>
                </a:lnTo>
                <a:lnTo>
                  <a:pt x="0" y="1664370"/>
                </a:lnTo>
                <a:lnTo>
                  <a:pt x="2658239" y="2903923"/>
                </a:lnTo>
                <a:lnTo>
                  <a:pt x="2658239" y="0"/>
                </a:lnTo>
                <a:close/>
              </a:path>
            </a:pathLst>
          </a:custGeom>
          <a:solidFill>
            <a:srgbClr val="15486A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325642" y="3027954"/>
            <a:ext cx="2029778" cy="874871"/>
          </a:xfrm>
          <a:custGeom>
            <a:avLst/>
            <a:gdLst/>
            <a:ahLst/>
            <a:cxnLst/>
            <a:rect l="l" t="t" r="r" b="b"/>
            <a:pathLst>
              <a:path w="2706370" h="1166495">
                <a:moveTo>
                  <a:pt x="204740" y="0"/>
                </a:moveTo>
                <a:lnTo>
                  <a:pt x="201768" y="7793"/>
                </a:lnTo>
                <a:lnTo>
                  <a:pt x="182994" y="45893"/>
                </a:lnTo>
                <a:lnTo>
                  <a:pt x="164828" y="83993"/>
                </a:lnTo>
                <a:lnTo>
                  <a:pt x="147275" y="122093"/>
                </a:lnTo>
                <a:lnTo>
                  <a:pt x="130341" y="172893"/>
                </a:lnTo>
                <a:lnTo>
                  <a:pt x="114032" y="210993"/>
                </a:lnTo>
                <a:lnTo>
                  <a:pt x="98353" y="249093"/>
                </a:lnTo>
                <a:lnTo>
                  <a:pt x="83311" y="299893"/>
                </a:lnTo>
                <a:lnTo>
                  <a:pt x="68910" y="337993"/>
                </a:lnTo>
                <a:lnTo>
                  <a:pt x="55156" y="388793"/>
                </a:lnTo>
                <a:lnTo>
                  <a:pt x="42055" y="426893"/>
                </a:lnTo>
                <a:lnTo>
                  <a:pt x="29613" y="477693"/>
                </a:lnTo>
                <a:lnTo>
                  <a:pt x="17835" y="515793"/>
                </a:lnTo>
                <a:lnTo>
                  <a:pt x="6727" y="566593"/>
                </a:lnTo>
                <a:lnTo>
                  <a:pt x="0" y="591164"/>
                </a:lnTo>
                <a:lnTo>
                  <a:pt x="2705919" y="1166325"/>
                </a:lnTo>
                <a:lnTo>
                  <a:pt x="204740" y="0"/>
                </a:lnTo>
                <a:close/>
              </a:path>
            </a:pathLst>
          </a:custGeom>
          <a:solidFill>
            <a:srgbClr val="9EC754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268907" y="3524866"/>
            <a:ext cx="2186940" cy="1869758"/>
          </a:xfrm>
          <a:custGeom>
            <a:avLst/>
            <a:gdLst/>
            <a:ahLst/>
            <a:cxnLst/>
            <a:rect l="l" t="t" r="r" b="b"/>
            <a:pathLst>
              <a:path w="2915920" h="2493009">
                <a:moveTo>
                  <a:pt x="60511" y="0"/>
                </a:moveTo>
                <a:lnTo>
                  <a:pt x="53126" y="31043"/>
                </a:lnTo>
                <a:lnTo>
                  <a:pt x="44755" y="81843"/>
                </a:lnTo>
                <a:lnTo>
                  <a:pt x="37082" y="132643"/>
                </a:lnTo>
                <a:lnTo>
                  <a:pt x="30112" y="170743"/>
                </a:lnTo>
                <a:lnTo>
                  <a:pt x="23853" y="221543"/>
                </a:lnTo>
                <a:lnTo>
                  <a:pt x="18308" y="272343"/>
                </a:lnTo>
                <a:lnTo>
                  <a:pt x="13485" y="310443"/>
                </a:lnTo>
                <a:lnTo>
                  <a:pt x="9388" y="361243"/>
                </a:lnTo>
                <a:lnTo>
                  <a:pt x="6023" y="412043"/>
                </a:lnTo>
                <a:lnTo>
                  <a:pt x="3396" y="462843"/>
                </a:lnTo>
                <a:lnTo>
                  <a:pt x="1513" y="500943"/>
                </a:lnTo>
                <a:lnTo>
                  <a:pt x="379" y="551743"/>
                </a:lnTo>
                <a:lnTo>
                  <a:pt x="0" y="602543"/>
                </a:lnTo>
                <a:lnTo>
                  <a:pt x="379" y="653343"/>
                </a:lnTo>
                <a:lnTo>
                  <a:pt x="1513" y="704143"/>
                </a:lnTo>
                <a:lnTo>
                  <a:pt x="3396" y="742243"/>
                </a:lnTo>
                <a:lnTo>
                  <a:pt x="6023" y="793043"/>
                </a:lnTo>
                <a:lnTo>
                  <a:pt x="9388" y="843843"/>
                </a:lnTo>
                <a:lnTo>
                  <a:pt x="13485" y="894643"/>
                </a:lnTo>
                <a:lnTo>
                  <a:pt x="18308" y="932743"/>
                </a:lnTo>
                <a:lnTo>
                  <a:pt x="23853" y="983543"/>
                </a:lnTo>
                <a:lnTo>
                  <a:pt x="30112" y="1034343"/>
                </a:lnTo>
                <a:lnTo>
                  <a:pt x="37082" y="1072443"/>
                </a:lnTo>
                <a:lnTo>
                  <a:pt x="44755" y="1123243"/>
                </a:lnTo>
                <a:lnTo>
                  <a:pt x="53126" y="1174043"/>
                </a:lnTo>
                <a:lnTo>
                  <a:pt x="62190" y="1212143"/>
                </a:lnTo>
                <a:lnTo>
                  <a:pt x="71941" y="1262943"/>
                </a:lnTo>
                <a:lnTo>
                  <a:pt x="82373" y="1301043"/>
                </a:lnTo>
                <a:lnTo>
                  <a:pt x="93481" y="1351843"/>
                </a:lnTo>
                <a:lnTo>
                  <a:pt x="105259" y="1389943"/>
                </a:lnTo>
                <a:lnTo>
                  <a:pt x="117701" y="1440743"/>
                </a:lnTo>
                <a:lnTo>
                  <a:pt x="130802" y="1478843"/>
                </a:lnTo>
                <a:lnTo>
                  <a:pt x="144556" y="1529643"/>
                </a:lnTo>
                <a:lnTo>
                  <a:pt x="158957" y="1567743"/>
                </a:lnTo>
                <a:lnTo>
                  <a:pt x="173999" y="1618543"/>
                </a:lnTo>
                <a:lnTo>
                  <a:pt x="189678" y="1656643"/>
                </a:lnTo>
                <a:lnTo>
                  <a:pt x="205987" y="1694743"/>
                </a:lnTo>
                <a:lnTo>
                  <a:pt x="222921" y="1745543"/>
                </a:lnTo>
                <a:lnTo>
                  <a:pt x="240474" y="1783643"/>
                </a:lnTo>
                <a:lnTo>
                  <a:pt x="258640" y="1821743"/>
                </a:lnTo>
                <a:lnTo>
                  <a:pt x="277414" y="1859843"/>
                </a:lnTo>
                <a:lnTo>
                  <a:pt x="296790" y="1910643"/>
                </a:lnTo>
                <a:lnTo>
                  <a:pt x="316762" y="1948743"/>
                </a:lnTo>
                <a:lnTo>
                  <a:pt x="337325" y="1986843"/>
                </a:lnTo>
                <a:lnTo>
                  <a:pt x="358473" y="2024943"/>
                </a:lnTo>
                <a:lnTo>
                  <a:pt x="380201" y="2063043"/>
                </a:lnTo>
                <a:lnTo>
                  <a:pt x="402502" y="2101143"/>
                </a:lnTo>
                <a:lnTo>
                  <a:pt x="425372" y="2139243"/>
                </a:lnTo>
                <a:lnTo>
                  <a:pt x="448804" y="2177343"/>
                </a:lnTo>
                <a:lnTo>
                  <a:pt x="472793" y="2215443"/>
                </a:lnTo>
                <a:lnTo>
                  <a:pt x="497332" y="2253543"/>
                </a:lnTo>
                <a:lnTo>
                  <a:pt x="522418" y="2291643"/>
                </a:lnTo>
                <a:lnTo>
                  <a:pt x="548043" y="2329743"/>
                </a:lnTo>
                <a:lnTo>
                  <a:pt x="574202" y="2367843"/>
                </a:lnTo>
                <a:lnTo>
                  <a:pt x="600890" y="2405943"/>
                </a:lnTo>
                <a:lnTo>
                  <a:pt x="628100" y="2444043"/>
                </a:lnTo>
                <a:lnTo>
                  <a:pt x="655828" y="2482143"/>
                </a:lnTo>
                <a:lnTo>
                  <a:pt x="667845" y="2492951"/>
                </a:lnTo>
                <a:lnTo>
                  <a:pt x="2915593" y="606844"/>
                </a:lnTo>
                <a:lnTo>
                  <a:pt x="60511" y="0"/>
                </a:lnTo>
                <a:close/>
              </a:path>
            </a:pathLst>
          </a:custGeom>
          <a:solidFill>
            <a:srgbClr val="F7D14C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809232" y="2484724"/>
            <a:ext cx="3965258" cy="3739991"/>
          </a:xfrm>
          <a:custGeom>
            <a:avLst/>
            <a:gdLst/>
            <a:ahLst/>
            <a:cxnLst/>
            <a:rect l="l" t="t" r="r" b="b"/>
            <a:pathLst>
              <a:path w="5287009" h="4986655">
                <a:moveTo>
                  <a:pt x="2569547" y="4973898"/>
                </a:moveTo>
                <a:lnTo>
                  <a:pt x="1996580" y="4973898"/>
                </a:lnTo>
                <a:lnTo>
                  <a:pt x="2043832" y="4986598"/>
                </a:lnTo>
                <a:lnTo>
                  <a:pt x="2522296" y="4986598"/>
                </a:lnTo>
                <a:lnTo>
                  <a:pt x="2569547" y="4973898"/>
                </a:lnTo>
                <a:close/>
              </a:path>
              <a:path w="5287009" h="4986655">
                <a:moveTo>
                  <a:pt x="2710008" y="4961198"/>
                </a:moveTo>
                <a:lnTo>
                  <a:pt x="1856117" y="4961198"/>
                </a:lnTo>
                <a:lnTo>
                  <a:pt x="1902717" y="4973898"/>
                </a:lnTo>
                <a:lnTo>
                  <a:pt x="2663409" y="4973898"/>
                </a:lnTo>
                <a:lnTo>
                  <a:pt x="2710008" y="4961198"/>
                </a:lnTo>
                <a:close/>
              </a:path>
              <a:path w="5287009" h="4986655">
                <a:moveTo>
                  <a:pt x="2848412" y="4935798"/>
                </a:moveTo>
                <a:lnTo>
                  <a:pt x="1717712" y="4935798"/>
                </a:lnTo>
                <a:lnTo>
                  <a:pt x="1809746" y="4961198"/>
                </a:lnTo>
                <a:lnTo>
                  <a:pt x="2756379" y="4961198"/>
                </a:lnTo>
                <a:lnTo>
                  <a:pt x="2848412" y="4935798"/>
                </a:lnTo>
                <a:close/>
              </a:path>
              <a:path w="5287009" h="4986655">
                <a:moveTo>
                  <a:pt x="2254236" y="2050887"/>
                </a:moveTo>
                <a:lnTo>
                  <a:pt x="0" y="3942425"/>
                </a:lnTo>
                <a:lnTo>
                  <a:pt x="21625" y="3970598"/>
                </a:lnTo>
                <a:lnTo>
                  <a:pt x="51365" y="3995998"/>
                </a:lnTo>
                <a:lnTo>
                  <a:pt x="81593" y="4034098"/>
                </a:lnTo>
                <a:lnTo>
                  <a:pt x="112305" y="4059498"/>
                </a:lnTo>
                <a:lnTo>
                  <a:pt x="143495" y="4097598"/>
                </a:lnTo>
                <a:lnTo>
                  <a:pt x="175156" y="4122998"/>
                </a:lnTo>
                <a:lnTo>
                  <a:pt x="207284" y="4161098"/>
                </a:lnTo>
                <a:lnTo>
                  <a:pt x="239872" y="4186498"/>
                </a:lnTo>
                <a:lnTo>
                  <a:pt x="272915" y="4224598"/>
                </a:lnTo>
                <a:lnTo>
                  <a:pt x="340344" y="4275398"/>
                </a:lnTo>
                <a:lnTo>
                  <a:pt x="374718" y="4313498"/>
                </a:lnTo>
                <a:lnTo>
                  <a:pt x="409524" y="4338898"/>
                </a:lnTo>
                <a:lnTo>
                  <a:pt x="480411" y="4389698"/>
                </a:lnTo>
                <a:lnTo>
                  <a:pt x="552959" y="4440498"/>
                </a:lnTo>
                <a:lnTo>
                  <a:pt x="627123" y="4491298"/>
                </a:lnTo>
                <a:lnTo>
                  <a:pt x="702858" y="4542098"/>
                </a:lnTo>
                <a:lnTo>
                  <a:pt x="819306" y="4618298"/>
                </a:lnTo>
                <a:lnTo>
                  <a:pt x="858858" y="4630998"/>
                </a:lnTo>
                <a:lnTo>
                  <a:pt x="939034" y="4681798"/>
                </a:lnTo>
                <a:lnTo>
                  <a:pt x="979645" y="4694498"/>
                </a:lnTo>
                <a:lnTo>
                  <a:pt x="1020599" y="4719898"/>
                </a:lnTo>
                <a:lnTo>
                  <a:pt x="1061888" y="4732598"/>
                </a:lnTo>
                <a:lnTo>
                  <a:pt x="1103508" y="4757998"/>
                </a:lnTo>
                <a:lnTo>
                  <a:pt x="1187716" y="4783398"/>
                </a:lnTo>
                <a:lnTo>
                  <a:pt x="1230293" y="4808798"/>
                </a:lnTo>
                <a:lnTo>
                  <a:pt x="1672060" y="4935798"/>
                </a:lnTo>
                <a:lnTo>
                  <a:pt x="2894063" y="4935798"/>
                </a:lnTo>
                <a:lnTo>
                  <a:pt x="3335825" y="4808798"/>
                </a:lnTo>
                <a:lnTo>
                  <a:pt x="3378401" y="4783398"/>
                </a:lnTo>
                <a:lnTo>
                  <a:pt x="3462609" y="4757998"/>
                </a:lnTo>
                <a:lnTo>
                  <a:pt x="3504228" y="4732598"/>
                </a:lnTo>
                <a:lnTo>
                  <a:pt x="3545517" y="4719898"/>
                </a:lnTo>
                <a:lnTo>
                  <a:pt x="3586470" y="4694498"/>
                </a:lnTo>
                <a:lnTo>
                  <a:pt x="3627082" y="4681798"/>
                </a:lnTo>
                <a:lnTo>
                  <a:pt x="3707256" y="4630998"/>
                </a:lnTo>
                <a:lnTo>
                  <a:pt x="3746808" y="4618298"/>
                </a:lnTo>
                <a:lnTo>
                  <a:pt x="3863255" y="4542098"/>
                </a:lnTo>
                <a:lnTo>
                  <a:pt x="3938989" y="4491298"/>
                </a:lnTo>
                <a:lnTo>
                  <a:pt x="4013153" y="4440498"/>
                </a:lnTo>
                <a:lnTo>
                  <a:pt x="4085700" y="4389698"/>
                </a:lnTo>
                <a:lnTo>
                  <a:pt x="4156587" y="4338898"/>
                </a:lnTo>
                <a:lnTo>
                  <a:pt x="4191393" y="4313498"/>
                </a:lnTo>
                <a:lnTo>
                  <a:pt x="4225767" y="4275398"/>
                </a:lnTo>
                <a:lnTo>
                  <a:pt x="4293195" y="4224598"/>
                </a:lnTo>
                <a:lnTo>
                  <a:pt x="4326238" y="4186498"/>
                </a:lnTo>
                <a:lnTo>
                  <a:pt x="4358826" y="4161098"/>
                </a:lnTo>
                <a:lnTo>
                  <a:pt x="4390953" y="4122998"/>
                </a:lnTo>
                <a:lnTo>
                  <a:pt x="4422614" y="4097598"/>
                </a:lnTo>
                <a:lnTo>
                  <a:pt x="4453804" y="4059498"/>
                </a:lnTo>
                <a:lnTo>
                  <a:pt x="4484515" y="4034098"/>
                </a:lnTo>
                <a:lnTo>
                  <a:pt x="4514744" y="3995998"/>
                </a:lnTo>
                <a:lnTo>
                  <a:pt x="4544484" y="3970598"/>
                </a:lnTo>
                <a:lnTo>
                  <a:pt x="4573729" y="3932498"/>
                </a:lnTo>
                <a:lnTo>
                  <a:pt x="4602474" y="3894398"/>
                </a:lnTo>
                <a:lnTo>
                  <a:pt x="4630713" y="3868998"/>
                </a:lnTo>
                <a:lnTo>
                  <a:pt x="4658441" y="3830898"/>
                </a:lnTo>
                <a:lnTo>
                  <a:pt x="4685651" y="3792798"/>
                </a:lnTo>
                <a:lnTo>
                  <a:pt x="4712339" y="3754698"/>
                </a:lnTo>
                <a:lnTo>
                  <a:pt x="4738498" y="3716598"/>
                </a:lnTo>
                <a:lnTo>
                  <a:pt x="4764123" y="3678498"/>
                </a:lnTo>
                <a:lnTo>
                  <a:pt x="4789208" y="3640398"/>
                </a:lnTo>
                <a:lnTo>
                  <a:pt x="4813748" y="3602298"/>
                </a:lnTo>
                <a:lnTo>
                  <a:pt x="4837736" y="3564198"/>
                </a:lnTo>
                <a:lnTo>
                  <a:pt x="4861168" y="3526098"/>
                </a:lnTo>
                <a:lnTo>
                  <a:pt x="4884038" y="3487998"/>
                </a:lnTo>
                <a:lnTo>
                  <a:pt x="4906339" y="3449898"/>
                </a:lnTo>
                <a:lnTo>
                  <a:pt x="4928066" y="3411798"/>
                </a:lnTo>
                <a:lnTo>
                  <a:pt x="4949214" y="3373698"/>
                </a:lnTo>
                <a:lnTo>
                  <a:pt x="4969777" y="3335598"/>
                </a:lnTo>
                <a:lnTo>
                  <a:pt x="4989750" y="3297498"/>
                </a:lnTo>
                <a:lnTo>
                  <a:pt x="5009126" y="3246698"/>
                </a:lnTo>
                <a:lnTo>
                  <a:pt x="5027900" y="3208598"/>
                </a:lnTo>
                <a:lnTo>
                  <a:pt x="5046066" y="3170498"/>
                </a:lnTo>
                <a:lnTo>
                  <a:pt x="5063618" y="3132398"/>
                </a:lnTo>
                <a:lnTo>
                  <a:pt x="5080552" y="3081598"/>
                </a:lnTo>
                <a:lnTo>
                  <a:pt x="5096861" y="3043498"/>
                </a:lnTo>
                <a:lnTo>
                  <a:pt x="5112540" y="3005398"/>
                </a:lnTo>
                <a:lnTo>
                  <a:pt x="5127583" y="2954598"/>
                </a:lnTo>
                <a:lnTo>
                  <a:pt x="5141984" y="2916498"/>
                </a:lnTo>
                <a:lnTo>
                  <a:pt x="5155737" y="2865698"/>
                </a:lnTo>
                <a:lnTo>
                  <a:pt x="5168838" y="2827598"/>
                </a:lnTo>
                <a:lnTo>
                  <a:pt x="5181280" y="2776798"/>
                </a:lnTo>
                <a:lnTo>
                  <a:pt x="5193058" y="2738698"/>
                </a:lnTo>
                <a:lnTo>
                  <a:pt x="5204166" y="2687898"/>
                </a:lnTo>
                <a:lnTo>
                  <a:pt x="5214598" y="2649798"/>
                </a:lnTo>
                <a:lnTo>
                  <a:pt x="5224349" y="2598998"/>
                </a:lnTo>
                <a:lnTo>
                  <a:pt x="5233413" y="2560898"/>
                </a:lnTo>
                <a:lnTo>
                  <a:pt x="5241784" y="2510098"/>
                </a:lnTo>
                <a:lnTo>
                  <a:pt x="5249457" y="2459298"/>
                </a:lnTo>
                <a:lnTo>
                  <a:pt x="5256427" y="2421198"/>
                </a:lnTo>
                <a:lnTo>
                  <a:pt x="5262686" y="2370398"/>
                </a:lnTo>
                <a:lnTo>
                  <a:pt x="5268231" y="2319598"/>
                </a:lnTo>
                <a:lnTo>
                  <a:pt x="5273054" y="2281498"/>
                </a:lnTo>
                <a:lnTo>
                  <a:pt x="5277151" y="2230698"/>
                </a:lnTo>
                <a:lnTo>
                  <a:pt x="5280516" y="2179898"/>
                </a:lnTo>
                <a:lnTo>
                  <a:pt x="5283143" y="2129098"/>
                </a:lnTo>
                <a:lnTo>
                  <a:pt x="5285026" y="2090998"/>
                </a:lnTo>
                <a:lnTo>
                  <a:pt x="5285860" y="2053631"/>
                </a:lnTo>
                <a:lnTo>
                  <a:pt x="2254083" y="2053631"/>
                </a:lnTo>
                <a:lnTo>
                  <a:pt x="2254236" y="2050887"/>
                </a:lnTo>
                <a:close/>
              </a:path>
              <a:path w="5287009" h="4986655">
                <a:moveTo>
                  <a:pt x="4534885" y="0"/>
                </a:moveTo>
                <a:lnTo>
                  <a:pt x="2254083" y="2053631"/>
                </a:lnTo>
                <a:lnTo>
                  <a:pt x="5285860" y="2053631"/>
                </a:lnTo>
                <a:lnTo>
                  <a:pt x="5286160" y="2040198"/>
                </a:lnTo>
                <a:lnTo>
                  <a:pt x="5286540" y="1989398"/>
                </a:lnTo>
                <a:lnTo>
                  <a:pt x="5286160" y="1938598"/>
                </a:lnTo>
                <a:lnTo>
                  <a:pt x="5285026" y="1887798"/>
                </a:lnTo>
                <a:lnTo>
                  <a:pt x="5283143" y="1849698"/>
                </a:lnTo>
                <a:lnTo>
                  <a:pt x="5280516" y="1798898"/>
                </a:lnTo>
                <a:lnTo>
                  <a:pt x="5277151" y="1748098"/>
                </a:lnTo>
                <a:lnTo>
                  <a:pt x="5273054" y="1697298"/>
                </a:lnTo>
                <a:lnTo>
                  <a:pt x="5268231" y="1659198"/>
                </a:lnTo>
                <a:lnTo>
                  <a:pt x="5262686" y="1608398"/>
                </a:lnTo>
                <a:lnTo>
                  <a:pt x="5256427" y="1557598"/>
                </a:lnTo>
                <a:lnTo>
                  <a:pt x="5249457" y="1519498"/>
                </a:lnTo>
                <a:lnTo>
                  <a:pt x="5241784" y="1468698"/>
                </a:lnTo>
                <a:lnTo>
                  <a:pt x="5233413" y="1417898"/>
                </a:lnTo>
                <a:lnTo>
                  <a:pt x="5224349" y="1379798"/>
                </a:lnTo>
                <a:lnTo>
                  <a:pt x="5214598" y="1328998"/>
                </a:lnTo>
                <a:lnTo>
                  <a:pt x="5204166" y="1290898"/>
                </a:lnTo>
                <a:lnTo>
                  <a:pt x="5193058" y="1240098"/>
                </a:lnTo>
                <a:lnTo>
                  <a:pt x="5181280" y="1201998"/>
                </a:lnTo>
                <a:lnTo>
                  <a:pt x="5168838" y="1151198"/>
                </a:lnTo>
                <a:lnTo>
                  <a:pt x="5155737" y="1113098"/>
                </a:lnTo>
                <a:lnTo>
                  <a:pt x="5141984" y="1062298"/>
                </a:lnTo>
                <a:lnTo>
                  <a:pt x="5127583" y="1024198"/>
                </a:lnTo>
                <a:lnTo>
                  <a:pt x="5112540" y="973398"/>
                </a:lnTo>
                <a:lnTo>
                  <a:pt x="5096861" y="935298"/>
                </a:lnTo>
                <a:lnTo>
                  <a:pt x="5080552" y="897198"/>
                </a:lnTo>
                <a:lnTo>
                  <a:pt x="5063618" y="846398"/>
                </a:lnTo>
                <a:lnTo>
                  <a:pt x="5046066" y="808298"/>
                </a:lnTo>
                <a:lnTo>
                  <a:pt x="5027900" y="770198"/>
                </a:lnTo>
                <a:lnTo>
                  <a:pt x="5009126" y="732098"/>
                </a:lnTo>
                <a:lnTo>
                  <a:pt x="4989750" y="681298"/>
                </a:lnTo>
                <a:lnTo>
                  <a:pt x="4969777" y="643198"/>
                </a:lnTo>
                <a:lnTo>
                  <a:pt x="4949214" y="605098"/>
                </a:lnTo>
                <a:lnTo>
                  <a:pt x="4928066" y="566998"/>
                </a:lnTo>
                <a:lnTo>
                  <a:pt x="4906339" y="528898"/>
                </a:lnTo>
                <a:lnTo>
                  <a:pt x="4884038" y="490798"/>
                </a:lnTo>
                <a:lnTo>
                  <a:pt x="4861168" y="452698"/>
                </a:lnTo>
                <a:lnTo>
                  <a:pt x="4837736" y="414598"/>
                </a:lnTo>
                <a:lnTo>
                  <a:pt x="4813748" y="376498"/>
                </a:lnTo>
                <a:lnTo>
                  <a:pt x="4789208" y="338398"/>
                </a:lnTo>
                <a:lnTo>
                  <a:pt x="4764123" y="300298"/>
                </a:lnTo>
                <a:lnTo>
                  <a:pt x="4738498" y="262198"/>
                </a:lnTo>
                <a:lnTo>
                  <a:pt x="4712339" y="224098"/>
                </a:lnTo>
                <a:lnTo>
                  <a:pt x="4685651" y="185998"/>
                </a:lnTo>
                <a:lnTo>
                  <a:pt x="4658441" y="147898"/>
                </a:lnTo>
                <a:lnTo>
                  <a:pt x="4630713" y="109798"/>
                </a:lnTo>
                <a:lnTo>
                  <a:pt x="4602474" y="84398"/>
                </a:lnTo>
                <a:lnTo>
                  <a:pt x="4573729" y="46298"/>
                </a:lnTo>
                <a:lnTo>
                  <a:pt x="4544484" y="8198"/>
                </a:lnTo>
                <a:lnTo>
                  <a:pt x="4534885" y="0"/>
                </a:lnTo>
                <a:close/>
              </a:path>
            </a:pathLst>
          </a:custGeom>
          <a:solidFill>
            <a:srgbClr val="4E612C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550380" y="1728873"/>
            <a:ext cx="1621155" cy="2173129"/>
          </a:xfrm>
          <a:custGeom>
            <a:avLst/>
            <a:gdLst/>
            <a:ahLst/>
            <a:cxnLst/>
            <a:rect l="l" t="t" r="r" b="b"/>
            <a:pathLst>
              <a:path w="2161540" h="2897504">
                <a:moveTo>
                  <a:pt x="200766" y="0"/>
                </a:moveTo>
                <a:lnTo>
                  <a:pt x="151841" y="0"/>
                </a:lnTo>
                <a:lnTo>
                  <a:pt x="0" y="2897108"/>
                </a:lnTo>
                <a:lnTo>
                  <a:pt x="2161280" y="951089"/>
                </a:lnTo>
                <a:lnTo>
                  <a:pt x="2132273" y="927100"/>
                </a:lnTo>
                <a:lnTo>
                  <a:pt x="2101084" y="889000"/>
                </a:lnTo>
                <a:lnTo>
                  <a:pt x="2069422" y="863600"/>
                </a:lnTo>
                <a:lnTo>
                  <a:pt x="2037295" y="825500"/>
                </a:lnTo>
                <a:lnTo>
                  <a:pt x="2004707" y="800100"/>
                </a:lnTo>
                <a:lnTo>
                  <a:pt x="1971664" y="762000"/>
                </a:lnTo>
                <a:lnTo>
                  <a:pt x="1904236" y="711200"/>
                </a:lnTo>
                <a:lnTo>
                  <a:pt x="1869862" y="673100"/>
                </a:lnTo>
                <a:lnTo>
                  <a:pt x="1799823" y="622300"/>
                </a:lnTo>
                <a:lnTo>
                  <a:pt x="1728101" y="571500"/>
                </a:lnTo>
                <a:lnTo>
                  <a:pt x="1654740" y="520700"/>
                </a:lnTo>
                <a:lnTo>
                  <a:pt x="1579785" y="469900"/>
                </a:lnTo>
                <a:lnTo>
                  <a:pt x="1464465" y="393700"/>
                </a:lnTo>
                <a:lnTo>
                  <a:pt x="1425277" y="368300"/>
                </a:lnTo>
                <a:lnTo>
                  <a:pt x="1385725" y="355600"/>
                </a:lnTo>
                <a:lnTo>
                  <a:pt x="1305551" y="304800"/>
                </a:lnTo>
                <a:lnTo>
                  <a:pt x="1264940" y="292100"/>
                </a:lnTo>
                <a:lnTo>
                  <a:pt x="1223987" y="266700"/>
                </a:lnTo>
                <a:lnTo>
                  <a:pt x="1182698" y="254000"/>
                </a:lnTo>
                <a:lnTo>
                  <a:pt x="1141078" y="228600"/>
                </a:lnTo>
                <a:lnTo>
                  <a:pt x="1056871" y="203200"/>
                </a:lnTo>
                <a:lnTo>
                  <a:pt x="1014294" y="177800"/>
                </a:lnTo>
                <a:lnTo>
                  <a:pt x="572532" y="50800"/>
                </a:lnTo>
                <a:lnTo>
                  <a:pt x="526881" y="50800"/>
                </a:lnTo>
                <a:lnTo>
                  <a:pt x="434848" y="25400"/>
                </a:lnTo>
                <a:lnTo>
                  <a:pt x="388478" y="25400"/>
                </a:lnTo>
                <a:lnTo>
                  <a:pt x="341878" y="12700"/>
                </a:lnTo>
                <a:lnTo>
                  <a:pt x="248017" y="12700"/>
                </a:lnTo>
                <a:lnTo>
                  <a:pt x="200766" y="0"/>
                </a:lnTo>
                <a:close/>
              </a:path>
            </a:pathLst>
          </a:custGeom>
          <a:solidFill>
            <a:srgbClr val="E5A050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539281" y="1728872"/>
            <a:ext cx="80486" cy="1528286"/>
          </a:xfrm>
          <a:custGeom>
            <a:avLst/>
            <a:gdLst/>
            <a:ahLst/>
            <a:cxnLst/>
            <a:rect l="l" t="t" r="r" b="b"/>
            <a:pathLst>
              <a:path w="107315" h="2037714">
                <a:moveTo>
                  <a:pt x="106124" y="12700"/>
                </a:moveTo>
                <a:lnTo>
                  <a:pt x="0" y="12700"/>
                </a:lnTo>
                <a:lnTo>
                  <a:pt x="0" y="2037346"/>
                </a:lnTo>
                <a:lnTo>
                  <a:pt x="106124" y="12700"/>
                </a:lnTo>
                <a:close/>
              </a:path>
              <a:path w="107315" h="2037714">
                <a:moveTo>
                  <a:pt x="106789" y="0"/>
                </a:moveTo>
                <a:lnTo>
                  <a:pt x="0" y="0"/>
                </a:lnTo>
                <a:lnTo>
                  <a:pt x="0" y="12700"/>
                </a:lnTo>
                <a:lnTo>
                  <a:pt x="106124" y="12700"/>
                </a:lnTo>
                <a:lnTo>
                  <a:pt x="106789" y="0"/>
                </a:lnTo>
                <a:close/>
              </a:path>
            </a:pathLst>
          </a:custGeom>
          <a:solidFill>
            <a:srgbClr val="97B7D1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8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67E5DC-FC03-421F-B5F9-579FA7370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2" y="283644"/>
            <a:ext cx="2037933" cy="123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43A79B-93A9-4BD0-9628-1ED4D4AA1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362" y="6115724"/>
            <a:ext cx="2442772" cy="504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F31E7B-6443-4641-AFA3-2AFDDA89A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36" y="493604"/>
            <a:ext cx="2269458" cy="1135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0C546C-5C5C-4B28-AAE5-494BE9067E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80" y="6072036"/>
            <a:ext cx="1945946" cy="5351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8A28AA-1F60-43AA-9BAE-66F25A0D2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59" y="445677"/>
            <a:ext cx="2221823" cy="6553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826F8A-B58A-4D8D-9D64-C4A1E0ECCC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4" y="6072036"/>
            <a:ext cx="2865120" cy="6035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AAA13B-BFB9-4956-BA49-9838908296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809" y="5639712"/>
            <a:ext cx="1945946" cy="11714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301960-FFA1-4913-A879-4D1D1E2879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71" y="377572"/>
            <a:ext cx="2269458" cy="14073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1A2C9D-83FD-4C75-B977-B68A2E9082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60" y="233834"/>
            <a:ext cx="1524000" cy="18383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F1648C-728B-40B4-A088-F933DAE0E1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9" y="2297799"/>
            <a:ext cx="1945946" cy="9976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EA18454-6A49-4874-9731-2D212AFC15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338" y="4023816"/>
            <a:ext cx="2529845" cy="5394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BF4EB31-CD77-4E38-939A-1FFEE5F7F1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30" y="5160304"/>
            <a:ext cx="2947416" cy="5181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1653D57-B145-4B27-B417-266F2217A2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6" y="3688080"/>
            <a:ext cx="1738571" cy="9779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A4339DC-63D3-4B64-90C2-0AEE95E588B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60" y="2204184"/>
            <a:ext cx="1513901" cy="10969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4B132AA-5B30-4C00-B0D4-9BD941A90B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2" y="4958865"/>
            <a:ext cx="3883060" cy="73891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ABCD8E5-9A53-4BD8-B628-F919422D76A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74" y="4628432"/>
            <a:ext cx="1257326" cy="12573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0B4F131-FAC0-4F65-987E-60CB11AD68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482" y="4670959"/>
            <a:ext cx="2080666" cy="1086062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60CCA63-762E-4E04-B2BC-65950F0C4C0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20" y="1862207"/>
            <a:ext cx="6745938" cy="245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6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929F0-C1AC-4B60-92A8-0D966FE8D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Unleashing Ontario’s Forest Product Potential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9C8FB-F408-4A2B-87EB-21B632EA5A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z="4400" b="1" dirty="0">
                <a:solidFill>
                  <a:schemeClr val="accent6">
                    <a:lumMod val="75000"/>
                  </a:schemeClr>
                </a:solidFill>
              </a:rPr>
              <a:t>Where are we today…….</a:t>
            </a:r>
          </a:p>
          <a:p>
            <a:endParaRPr lang="en-CA" dirty="0"/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4191C075-F64F-4CD2-95D6-254E07201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0" y="5117652"/>
            <a:ext cx="4502552" cy="163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2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270173"/>
            <a:ext cx="9144000" cy="7747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3600" b="1" dirty="0"/>
              <a:t>Forest Bioproducts: Creating Opportunities Beyond Traditional Markets</a:t>
            </a:r>
          </a:p>
        </p:txBody>
      </p:sp>
      <p:cxnSp>
        <p:nvCxnSpPr>
          <p:cNvPr id="63" name="Connecteur droit avec flèche 62"/>
          <p:cNvCxnSpPr/>
          <p:nvPr/>
        </p:nvCxnSpPr>
        <p:spPr>
          <a:xfrm flipV="1">
            <a:off x="1992313" y="1411759"/>
            <a:ext cx="0" cy="451326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 Box 71"/>
          <p:cNvSpPr txBox="1">
            <a:spLocks noChangeArrowheads="1"/>
          </p:cNvSpPr>
          <p:nvPr/>
        </p:nvSpPr>
        <p:spPr bwMode="auto">
          <a:xfrm rot="-5400000">
            <a:off x="-742156" y="3327227"/>
            <a:ext cx="4972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146425" algn="l"/>
              </a:tabLs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3146425" algn="l"/>
              </a:tabLs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3146425" algn="l"/>
              </a:tabLs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3146425" algn="l"/>
              </a:tabLs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3146425" algn="l"/>
              </a:tabLs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6425" algn="l"/>
              </a:tabLs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6425" algn="l"/>
              </a:tabLs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6425" algn="l"/>
              </a:tabLs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6425" algn="l"/>
              </a:tabLs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alibri" pitchFamily="34" charset="0"/>
                <a:ea typeface="Geneva"/>
                <a:cs typeface="Geneva"/>
                <a:sym typeface="Wingdings" pitchFamily="2" charset="2"/>
              </a:rPr>
              <a:t>Creating Added  Value   </a:t>
            </a:r>
          </a:p>
        </p:txBody>
      </p:sp>
      <p:cxnSp>
        <p:nvCxnSpPr>
          <p:cNvPr id="64" name="Connecteur droit avec flèche 63"/>
          <p:cNvCxnSpPr/>
          <p:nvPr/>
        </p:nvCxnSpPr>
        <p:spPr>
          <a:xfrm>
            <a:off x="2135188" y="6083771"/>
            <a:ext cx="815181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 Box 103"/>
          <p:cNvSpPr txBox="1"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855641" y="6093297"/>
            <a:ext cx="6772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400" b="1" dirty="0" err="1">
                <a:latin typeface="Calibri" pitchFamily="34" charset="0"/>
                <a:ea typeface="Geneva"/>
                <a:cs typeface="Geneva"/>
              </a:rPr>
              <a:t>Develop</a:t>
            </a:r>
            <a:r>
              <a:rPr lang="fr-FR" sz="2400" b="1" dirty="0">
                <a:latin typeface="Calibri" pitchFamily="34" charset="0"/>
                <a:ea typeface="Geneva"/>
                <a:cs typeface="Geneva"/>
              </a:rPr>
              <a:t> New </a:t>
            </a:r>
            <a:r>
              <a:rPr lang="fr-FR" sz="2400" b="1" dirty="0" err="1">
                <a:latin typeface="Calibri" pitchFamily="34" charset="0"/>
                <a:ea typeface="Geneva"/>
                <a:cs typeface="Geneva"/>
              </a:rPr>
              <a:t>Processes</a:t>
            </a:r>
            <a:r>
              <a:rPr lang="fr-FR" sz="2400" b="1" dirty="0">
                <a:latin typeface="Calibri" pitchFamily="34" charset="0"/>
                <a:ea typeface="Geneva"/>
                <a:cs typeface="Geneva"/>
              </a:rPr>
              <a:t> and New </a:t>
            </a:r>
            <a:r>
              <a:rPr lang="fr-FR" sz="2400" b="1" dirty="0" err="1">
                <a:latin typeface="Calibri" pitchFamily="34" charset="0"/>
                <a:ea typeface="Geneva"/>
                <a:cs typeface="Geneva"/>
              </a:rPr>
              <a:t>Materials</a:t>
            </a:r>
            <a:r>
              <a:rPr lang="fr-FR" sz="2400" b="1" dirty="0">
                <a:latin typeface="Calibri" pitchFamily="34" charset="0"/>
                <a:ea typeface="Geneva"/>
                <a:cs typeface="Geneva"/>
              </a:rPr>
              <a:t>  </a:t>
            </a:r>
            <a:r>
              <a:rPr lang="en-US" sz="2400" b="1" dirty="0">
                <a:latin typeface="Calibri" pitchFamily="34" charset="0"/>
                <a:ea typeface="Geneva"/>
                <a:cs typeface="Geneva"/>
                <a:sym typeface="Wingdings" pitchFamily="2" charset="2"/>
              </a:rPr>
              <a:t> </a:t>
            </a:r>
            <a:endParaRPr lang="en-US" sz="2400" b="1" dirty="0">
              <a:latin typeface="Calibri" pitchFamily="34" charset="0"/>
              <a:ea typeface="Geneva"/>
              <a:cs typeface="Genev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040439" y="2592858"/>
            <a:ext cx="4232275" cy="1905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srgbClr val="FFFFFF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2135189" y="3645372"/>
            <a:ext cx="3813175" cy="8524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135189" y="2597622"/>
            <a:ext cx="3813175" cy="100012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dirty="0">
                <a:solidFill>
                  <a:srgbClr val="FFFFFF"/>
                </a:solidFill>
              </a:rPr>
              <a:t>  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160916" y="1411759"/>
            <a:ext cx="8113385" cy="1120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srgbClr val="FFFFFF"/>
              </a:solidFill>
            </a:endParaRPr>
          </a:p>
        </p:txBody>
      </p:sp>
      <p:grpSp>
        <p:nvGrpSpPr>
          <p:cNvPr id="9" name="Groupe 8"/>
          <p:cNvGrpSpPr>
            <a:grpSpLocks/>
          </p:cNvGrpSpPr>
          <p:nvPr/>
        </p:nvGrpSpPr>
        <p:grpSpPr bwMode="auto">
          <a:xfrm>
            <a:off x="1603375" y="5904384"/>
            <a:ext cx="806450" cy="747713"/>
            <a:chOff x="78605" y="5851989"/>
            <a:chExt cx="807220" cy="748011"/>
          </a:xfrm>
        </p:grpSpPr>
        <p:pic>
          <p:nvPicPr>
            <p:cNvPr id="17445" name="Picture 64" descr="http://www.paperonweb.com/Images/pine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05" y="5851989"/>
              <a:ext cx="420688" cy="684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6" name="Picture 44" descr="tree-clipart-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13" y="6126925"/>
              <a:ext cx="481012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e 20"/>
          <p:cNvGrpSpPr>
            <a:grpSpLocks/>
          </p:cNvGrpSpPr>
          <p:nvPr/>
        </p:nvGrpSpPr>
        <p:grpSpPr bwMode="auto">
          <a:xfrm>
            <a:off x="2066176" y="4539132"/>
            <a:ext cx="3953129" cy="1553510"/>
            <a:chOff x="542175" y="4486273"/>
            <a:chExt cx="3953129" cy="1553926"/>
          </a:xfrm>
        </p:grpSpPr>
        <p:sp>
          <p:nvSpPr>
            <p:cNvPr id="19" name="Rectangle 58"/>
            <p:cNvSpPr>
              <a:spLocks noChangeArrowheads="1"/>
            </p:cNvSpPr>
            <p:nvPr/>
          </p:nvSpPr>
          <p:spPr bwMode="auto">
            <a:xfrm>
              <a:off x="611188" y="4486273"/>
              <a:ext cx="3813175" cy="1076613"/>
            </a:xfrm>
            <a:prstGeom prst="rect">
              <a:avLst/>
            </a:prstGeom>
            <a:solidFill>
              <a:schemeClr val="accent4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sz="2400" b="1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62" name="Text Box 52"/>
            <p:cNvSpPr txBox="1">
              <a:spLocks noChangeArrowheads="1"/>
            </p:cNvSpPr>
            <p:nvPr/>
          </p:nvSpPr>
          <p:spPr bwMode="auto">
            <a:xfrm>
              <a:off x="542175" y="5537482"/>
              <a:ext cx="1423986" cy="480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b="1" dirty="0">
                  <a:latin typeface="Arial"/>
                </a:rPr>
                <a:t>Wood Products</a:t>
              </a:r>
            </a:p>
          </p:txBody>
        </p:sp>
        <p:sp>
          <p:nvSpPr>
            <p:cNvPr id="66" name="Text Box 30"/>
            <p:cNvSpPr txBox="1">
              <a:spLocks noChangeArrowheads="1"/>
            </p:cNvSpPr>
            <p:nvPr/>
          </p:nvSpPr>
          <p:spPr bwMode="auto">
            <a:xfrm>
              <a:off x="2229942" y="5516839"/>
              <a:ext cx="879475" cy="52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Arial"/>
                  <a:ea typeface="ＭＳ Ｐゴシック" pitchFamily="34" charset="-128"/>
                </a:rPr>
                <a:t>Pulp &amp; Paper</a:t>
              </a:r>
            </a:p>
          </p:txBody>
        </p:sp>
        <p:sp>
          <p:nvSpPr>
            <p:cNvPr id="69" name="Text Box 18"/>
            <p:cNvSpPr txBox="1">
              <a:spLocks noChangeArrowheads="1"/>
            </p:cNvSpPr>
            <p:nvPr/>
          </p:nvSpPr>
          <p:spPr bwMode="auto">
            <a:xfrm>
              <a:off x="3347542" y="5569784"/>
              <a:ext cx="1147762" cy="307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Arial"/>
                  <a:ea typeface="ＭＳ Ｐゴシック" pitchFamily="34" charset="-128"/>
                </a:rPr>
                <a:t>Chemicals</a:t>
              </a:r>
            </a:p>
          </p:txBody>
        </p:sp>
      </p:grpSp>
      <p:grpSp>
        <p:nvGrpSpPr>
          <p:cNvPr id="22" name="Groupe 21"/>
          <p:cNvGrpSpPr>
            <a:grpSpLocks/>
          </p:cNvGrpSpPr>
          <p:nvPr/>
        </p:nvGrpSpPr>
        <p:grpSpPr bwMode="auto">
          <a:xfrm>
            <a:off x="6040439" y="4539133"/>
            <a:ext cx="4268355" cy="1655942"/>
            <a:chOff x="4516438" y="4486275"/>
            <a:chExt cx="4268734" cy="1656142"/>
          </a:xfrm>
        </p:grpSpPr>
        <p:sp>
          <p:nvSpPr>
            <p:cNvPr id="17429" name="Rectangle 59"/>
            <p:cNvSpPr>
              <a:spLocks noChangeArrowheads="1"/>
            </p:cNvSpPr>
            <p:nvPr/>
          </p:nvSpPr>
          <p:spPr bwMode="auto">
            <a:xfrm>
              <a:off x="4516438" y="4486275"/>
              <a:ext cx="4234237" cy="10878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400" b="1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70" name="Text Box 12"/>
            <p:cNvSpPr txBox="1">
              <a:spLocks noChangeArrowheads="1"/>
            </p:cNvSpPr>
            <p:nvPr/>
          </p:nvSpPr>
          <p:spPr bwMode="auto">
            <a:xfrm>
              <a:off x="5574374" y="5403664"/>
              <a:ext cx="574246" cy="738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1400" b="1" dirty="0">
                <a:latin typeface="Arial"/>
                <a:ea typeface="ＭＳ Ｐゴシック" pitchFamily="34" charset="-128"/>
              </a:endParaRPr>
            </a:p>
            <a:p>
              <a:pPr algn="ctr">
                <a:defRPr/>
              </a:pPr>
              <a:r>
                <a:rPr lang="en-US" sz="1400" b="1" dirty="0">
                  <a:latin typeface="Arial"/>
                  <a:ea typeface="ＭＳ Ｐゴシック" pitchFamily="34" charset="-128"/>
                </a:rPr>
                <a:t>CNC</a:t>
              </a:r>
              <a:br>
                <a:rPr lang="en-US" sz="1400" b="1" dirty="0">
                  <a:latin typeface="Arial"/>
                  <a:ea typeface="ＭＳ Ｐゴシック" pitchFamily="34" charset="-128"/>
                </a:rPr>
              </a:br>
              <a:endParaRPr lang="en-US" sz="1400" b="1" dirty="0"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72" name="Text Box 34"/>
            <p:cNvSpPr txBox="1">
              <a:spLocks noChangeArrowheads="1"/>
            </p:cNvSpPr>
            <p:nvPr/>
          </p:nvSpPr>
          <p:spPr bwMode="auto">
            <a:xfrm>
              <a:off x="6348906" y="5645290"/>
              <a:ext cx="720133" cy="264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b="1" dirty="0">
                  <a:latin typeface="Arial"/>
                  <a:ea typeface="ＭＳ Ｐゴシック" pitchFamily="34" charset="-128"/>
                </a:rPr>
                <a:t>Lignin</a:t>
              </a:r>
            </a:p>
          </p:txBody>
        </p:sp>
        <p:sp>
          <p:nvSpPr>
            <p:cNvPr id="73" name="Text Box 16"/>
            <p:cNvSpPr txBox="1">
              <a:spLocks noChangeArrowheads="1"/>
            </p:cNvSpPr>
            <p:nvPr/>
          </p:nvSpPr>
          <p:spPr bwMode="auto">
            <a:xfrm>
              <a:off x="4875245" y="5623062"/>
              <a:ext cx="423900" cy="30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>
                  <a:latin typeface="Arial"/>
                  <a:ea typeface="ＭＳ Ｐゴシック" pitchFamily="34" charset="-128"/>
                </a:rPr>
                <a:t>CF</a:t>
              </a:r>
            </a:p>
          </p:txBody>
        </p:sp>
        <p:sp>
          <p:nvSpPr>
            <p:cNvPr id="74" name="Text Box 57"/>
            <p:cNvSpPr txBox="1">
              <a:spLocks noChangeArrowheads="1"/>
            </p:cNvSpPr>
            <p:nvPr/>
          </p:nvSpPr>
          <p:spPr bwMode="auto">
            <a:xfrm>
              <a:off x="7189896" y="5645290"/>
              <a:ext cx="852564" cy="264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400" b="1" dirty="0">
                  <a:latin typeface="Arial"/>
                  <a:ea typeface="ＭＳ Ｐゴシック" pitchFamily="34" charset="-128"/>
                </a:rPr>
                <a:t>Sugars</a:t>
              </a:r>
            </a:p>
          </p:txBody>
        </p:sp>
        <p:sp>
          <p:nvSpPr>
            <p:cNvPr id="75" name="Text Box 34"/>
            <p:cNvSpPr txBox="1">
              <a:spLocks noChangeArrowheads="1"/>
            </p:cNvSpPr>
            <p:nvPr/>
          </p:nvSpPr>
          <p:spPr bwMode="auto">
            <a:xfrm>
              <a:off x="7992897" y="5645970"/>
              <a:ext cx="792275" cy="264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400" b="1" dirty="0">
                  <a:latin typeface="Arial"/>
                  <a:ea typeface="ＭＳ Ｐゴシック" pitchFamily="34" charset="-128"/>
                </a:rPr>
                <a:t>Energy</a:t>
              </a:r>
            </a:p>
          </p:txBody>
        </p:sp>
      </p:grp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0216" y="2658228"/>
            <a:ext cx="2199363" cy="178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65" y="2675163"/>
            <a:ext cx="1836265" cy="173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canadianmetalworking.com/wp-content/uploads/sites/30/2013/04/BA-CS300_02-HR-we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194" y="1496530"/>
            <a:ext cx="1617705" cy="95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alaamstyle.files.wordpress.com/2014/04/tom-ford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430" y="1501718"/>
            <a:ext cx="1066082" cy="95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dn3.gbtimes.com/cdn/farfuture/a1oLyKlh1RSrhXBg3Z65mDUPZWcdiBNIXyRZv1m_Amc/mtime:1392809362/sites/default/files/styles/1280_wide/public/2014/02/19/shutterstock_152688404.jpg?itok=hZKT7RAJ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31" y="1495556"/>
            <a:ext cx="1439792" cy="9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adhd-app.com/wp-content/uploads/2013/07/ADHD-Causing-Chemicals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81" y="1496532"/>
            <a:ext cx="1205588" cy="95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charlemont.files.wordpress.com/2014/10/building-blocks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1496532"/>
            <a:ext cx="1166342" cy="95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fpinnovations.ca/ResearchProgram/advanced-building-systems/PublishingImages/cover-tall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62" y="2641295"/>
            <a:ext cx="1021663" cy="8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thestar.com/content/dam/thestar/life/homes/2014/12/05/success_with_woodframe_buildings_good_for_ontario/tuckey_olympic_oval.jpg.size.xxlarge.letterbox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00" y="2641294"/>
            <a:ext cx="1203404" cy="87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spraylat.co.uk/portals/1/paint-cans%20-%20Copy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44" y="2641294"/>
            <a:ext cx="1312481" cy="87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www.nrc-cnrc.gc.ca/ci-ic/files/images/v17n4/9.jp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71" y="1501718"/>
            <a:ext cx="1393051" cy="95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lvluxhome.com/wp-content/uploads/2014/08/bedroom-astonishing-ideas-for-farmhouse-bedroom-furniture-decoration-using-curve-light-oak-wood-headboard-including-light-oak-wood-queen-bed-frame-and-3-drawer-oak-wood-night-stands-entrancing-image-o.jp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77" y="3720672"/>
            <a:ext cx="962536" cy="74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://ftwaltonboxes.com/img/products/boxes/chip-board.jpg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248" y="3720672"/>
            <a:ext cx="896862" cy="74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://www.supremepapersupply.com/images/pprjanpic2.jpg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289" y="3696083"/>
            <a:ext cx="812165" cy="76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://www.yukonwoodproducts.org/images-slideshow-home-page/saw-mill-finished-lumber.jpg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16" y="4585231"/>
            <a:ext cx="1320779" cy="98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http://dlund.20m.com/images_old/Vli090701c.JPG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87" y="4587468"/>
            <a:ext cx="1204504" cy="9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http://www.chefeddy.com/wp-content/uploads/2011/08/DSC_1072.jpg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59" y="4588851"/>
            <a:ext cx="1173124" cy="98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2" descr="Résultats de recherche d'images pour « cellulose filament fibre »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30" name="Picture 34" descr="http://www.rncan.gc.ca/sites/www.nrcan.gc.ca/files/forest/kruger_cellulose_filaments_700px.jpg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95" y="4623120"/>
            <a:ext cx="886902" cy="90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38" descr="http://i.cbc.ca/1.2145329.1382418980!/httpImage/image.jpg_gen/derivatives/original_300/cellulose-nanocrystals.jpg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19" y="4623119"/>
            <a:ext cx="771521" cy="9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6" name="Picture 40" descr="http://www.sekab.com/wp-content/uploads/2011/02/lignin.jpg">
            <a:hlinkClick r:id="rId42"/>
          </p:cNvPr>
          <p:cNvPicPr>
            <a:picLocks noChangeAspect="1" noChangeArrowheads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00" y="4623120"/>
            <a:ext cx="810790" cy="90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8" name="Picture 42" descr="http://www.gfsa.com/wp-content/uploads/2014/06/g1.png">
            <a:hlinkClick r:id="rId44"/>
          </p:cNvPr>
          <p:cNvPicPr>
            <a:picLocks noChangeAspect="1" noChangeArrowheads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80" y="4246311"/>
            <a:ext cx="1806969" cy="157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0" name="Picture 44" descr="http://images.fotocommunity.fr/photos/sujets/nature-morte/la-flamme-et-la-bougie-205b037e-5b51-4e84-ad5f-d39c49d542b1.jpg">
            <a:hlinkClick r:id="rId46"/>
          </p:cNvPr>
          <p:cNvPicPr>
            <a:picLocks noChangeAspect="1" noChangeArrowheads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961" y="4614788"/>
            <a:ext cx="621219" cy="9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2" name="Picture 46" descr="http://images.wisegeek.com/stack-of-disposable-diapers.jpg">
            <a:hlinkClick r:id="rId48"/>
          </p:cNvPr>
          <p:cNvPicPr>
            <a:picLocks noChangeAspect="1" noChangeArrowheads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839" y="3696084"/>
            <a:ext cx="974244" cy="76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3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6D42B-9E72-4933-B3BA-58441F0B0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14852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8122E9-5DCE-4A21-BB70-9258FEA8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Bioproducts Challenge – Integration!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AB1ADED0-AF77-4311-A56A-3A29B1BF9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75" y="5277037"/>
            <a:ext cx="4502552" cy="1580963"/>
          </a:xfrm>
          <a:prstGeom prst="rect">
            <a:avLst/>
          </a:prstGeom>
        </p:spPr>
      </p:pic>
      <p:grpSp>
        <p:nvGrpSpPr>
          <p:cNvPr id="10" name="Groupe 1">
            <a:extLst>
              <a:ext uri="{FF2B5EF4-FFF2-40B4-BE49-F238E27FC236}">
                <a16:creationId xmlns:a16="http://schemas.microsoft.com/office/drawing/2014/main" id="{83A9542F-CF47-470A-8B89-7CD3E220FC25}"/>
              </a:ext>
            </a:extLst>
          </p:cNvPr>
          <p:cNvGrpSpPr/>
          <p:nvPr/>
        </p:nvGrpSpPr>
        <p:grpSpPr>
          <a:xfrm>
            <a:off x="2797158" y="1865123"/>
            <a:ext cx="8371861" cy="2377513"/>
            <a:chOff x="1066800" y="2138363"/>
            <a:chExt cx="6914535" cy="2133602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1555994D-04C9-4BF4-A6CD-303ECD74A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8132" y="2524843"/>
              <a:ext cx="863203" cy="1062037"/>
            </a:xfrm>
            <a:prstGeom prst="ellipse">
              <a:avLst/>
            </a:prstGeom>
            <a:solidFill>
              <a:srgbClr val="BEF5FE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BEF5FE"/>
              </a:extrusionClr>
              <a:contourClr>
                <a:srgbClr val="BEF5FE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>
                  <a:solidFill>
                    <a:srgbClr val="000000"/>
                  </a:solidFill>
                  <a:latin typeface="Tahoma" panose="020B0604030504040204" pitchFamily="34" charset="0"/>
                </a:rPr>
                <a:t>End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>
                  <a:solidFill>
                    <a:srgbClr val="000000"/>
                  </a:solidFill>
                  <a:latin typeface="Tahoma" panose="020B0604030504040204" pitchFamily="34" charset="0"/>
                </a:rPr>
                <a:t>User</a:t>
              </a:r>
            </a:p>
          </p:txBody>
        </p:sp>
        <p:sp>
          <p:nvSpPr>
            <p:cNvPr id="12" name="Oval 2">
              <a:extLst>
                <a:ext uri="{FF2B5EF4-FFF2-40B4-BE49-F238E27FC236}">
                  <a16:creationId xmlns:a16="http://schemas.microsoft.com/office/drawing/2014/main" id="{AF716749-A418-4B57-8D57-7EE7DDB52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202" y="2517775"/>
              <a:ext cx="1117998" cy="915988"/>
            </a:xfrm>
            <a:prstGeom prst="ellipse">
              <a:avLst/>
            </a:prstGeom>
            <a:solidFill>
              <a:srgbClr val="BEF5FE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BEF5FE"/>
              </a:extrusionClr>
              <a:contourClr>
                <a:srgbClr val="BEF5FE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>
                  <a:solidFill>
                    <a:srgbClr val="000000"/>
                  </a:solidFill>
                  <a:latin typeface="Tahoma" panose="020B0604030504040204" pitchFamily="34" charset="0"/>
                </a:rPr>
                <a:t>Primary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>
                  <a:solidFill>
                    <a:srgbClr val="000000"/>
                  </a:solidFill>
                  <a:latin typeface="Tahoma" panose="020B0604030504040204" pitchFamily="34" charset="0"/>
                </a:rPr>
                <a:t>Chemicals</a:t>
              </a:r>
            </a:p>
          </p:txBody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1AA84F29-94CB-43D6-A2E7-5380010BE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492" y="3035302"/>
              <a:ext cx="1468040" cy="1085848"/>
            </a:xfrm>
            <a:prstGeom prst="ellipse">
              <a:avLst/>
            </a:prstGeom>
            <a:solidFill>
              <a:srgbClr val="BEF5FE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BEF5FE"/>
              </a:extrusionClr>
              <a:contourClr>
                <a:srgbClr val="BEF5FE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>
                  <a:solidFill>
                    <a:srgbClr val="000000"/>
                  </a:solidFill>
                  <a:latin typeface="Tahoma" panose="020B0604030504040204" pitchFamily="34" charset="0"/>
                </a:rPr>
                <a:t>Advanced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>
                  <a:solidFill>
                    <a:srgbClr val="000000"/>
                  </a:solidFill>
                  <a:latin typeface="Tahoma" panose="020B0604030504040204" pitchFamily="34" charset="0"/>
                </a:rPr>
                <a:t>Manufacturing</a:t>
              </a: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3F256849-C3C8-4A0E-84AF-5E438D7ED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21" y="3175002"/>
              <a:ext cx="907256" cy="1096963"/>
            </a:xfrm>
            <a:prstGeom prst="ellipse">
              <a:avLst/>
            </a:prstGeom>
            <a:solidFill>
              <a:srgbClr val="BEF5FE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BEF5FE"/>
              </a:extrusionClr>
              <a:contourClr>
                <a:srgbClr val="BEF5FE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>
                  <a:solidFill>
                    <a:srgbClr val="000000"/>
                  </a:solidFill>
                  <a:latin typeface="Tahoma" panose="020B0604030504040204" pitchFamily="34" charset="0"/>
                </a:rPr>
                <a:t>Finished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>
                  <a:solidFill>
                    <a:srgbClr val="000000"/>
                  </a:solidFill>
                  <a:latin typeface="Tahoma" panose="020B0604030504040204" pitchFamily="34" charset="0"/>
                </a:rPr>
                <a:t>Products</a:t>
              </a:r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05C5743C-6752-4487-843B-38D975F9E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4119" y="2138363"/>
              <a:ext cx="767954" cy="914400"/>
            </a:xfrm>
            <a:prstGeom prst="ellipse">
              <a:avLst/>
            </a:prstGeom>
            <a:solidFill>
              <a:srgbClr val="BEF5FE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BEF5FE"/>
              </a:extrusionClr>
              <a:contourClr>
                <a:srgbClr val="BEF5FE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>
                  <a:solidFill>
                    <a:srgbClr val="000000"/>
                  </a:solidFill>
                  <a:latin typeface="Tahoma" panose="020B0604030504040204" pitchFamily="34" charset="0"/>
                </a:rPr>
                <a:t>Fuels</a:t>
              </a:r>
            </a:p>
          </p:txBody>
        </p:sp>
        <p:sp>
          <p:nvSpPr>
            <p:cNvPr id="16" name="Oval 9">
              <a:extLst>
                <a:ext uri="{FF2B5EF4-FFF2-40B4-BE49-F238E27FC236}">
                  <a16:creationId xmlns:a16="http://schemas.microsoft.com/office/drawing/2014/main" id="{61B96190-E22F-4D16-82DF-B72FA488C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2209800"/>
              <a:ext cx="1395414" cy="1052513"/>
            </a:xfrm>
            <a:prstGeom prst="ellipse">
              <a:avLst/>
            </a:prstGeom>
            <a:solidFill>
              <a:srgbClr val="BEF5FE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BEF5FE"/>
              </a:extrusionClr>
              <a:contourClr>
                <a:srgbClr val="BEF5FE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>
                  <a:solidFill>
                    <a:srgbClr val="000000"/>
                  </a:solidFill>
                  <a:latin typeface="Tahoma" panose="020B0604030504040204" pitchFamily="34" charset="0"/>
                </a:rPr>
                <a:t>Fossil-based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>
                  <a:solidFill>
                    <a:srgbClr val="000000"/>
                  </a:solidFill>
                  <a:latin typeface="Tahoma" panose="020B0604030504040204" pitchFamily="34" charset="0"/>
                </a:rPr>
                <a:t>Feedstock</a:t>
              </a:r>
            </a:p>
          </p:txBody>
        </p:sp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98B83F37-8BED-4E50-8014-739ED81CE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416" y="3169747"/>
              <a:ext cx="1016794" cy="1092200"/>
            </a:xfrm>
            <a:prstGeom prst="ellipse">
              <a:avLst/>
            </a:prstGeom>
            <a:solidFill>
              <a:srgbClr val="BEF5FE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BEF5FE"/>
              </a:extrusionClr>
              <a:contourClr>
                <a:srgbClr val="BEF5FE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>
                  <a:solidFill>
                    <a:srgbClr val="000000"/>
                  </a:solidFill>
                  <a:latin typeface="Tahoma" panose="020B0604030504040204" pitchFamily="34" charset="0"/>
                </a:rPr>
                <a:t>Polymers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>
                  <a:solidFill>
                    <a:srgbClr val="000000"/>
                  </a:solidFill>
                  <a:latin typeface="Tahoma" panose="020B0604030504040204" pitchFamily="34" charset="0"/>
                </a:rPr>
                <a:t>Chemicals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28093D-2EC9-4779-B0D9-5A00B38A943E}"/>
              </a:ext>
            </a:extLst>
          </p:cNvPr>
          <p:cNvGrpSpPr/>
          <p:nvPr/>
        </p:nvGrpSpPr>
        <p:grpSpPr>
          <a:xfrm>
            <a:off x="2560320" y="3014414"/>
            <a:ext cx="7495833" cy="2572588"/>
            <a:chOff x="2407920" y="4091374"/>
            <a:chExt cx="7495833" cy="257258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DE8BDBA-4DE0-42C6-B70C-A8ED85655A92}"/>
                </a:ext>
              </a:extLst>
            </p:cNvPr>
            <p:cNvSpPr/>
            <p:nvPr/>
          </p:nvSpPr>
          <p:spPr>
            <a:xfrm>
              <a:off x="2407920" y="4556193"/>
              <a:ext cx="1926353" cy="76340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b="1" dirty="0">
                  <a:solidFill>
                    <a:schemeClr val="tx1"/>
                  </a:solidFill>
                </a:rPr>
                <a:t>Biomass</a:t>
              </a:r>
            </a:p>
            <a:p>
              <a:pPr algn="ctr"/>
              <a:r>
                <a:rPr lang="en-CA" sz="2000" b="1" dirty="0">
                  <a:solidFill>
                    <a:schemeClr val="tx1"/>
                  </a:solidFill>
                </a:rPr>
                <a:t>Feedstock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0993EE5-E0DE-4252-AEA0-27F39852AC21}"/>
                </a:ext>
              </a:extLst>
            </p:cNvPr>
            <p:cNvCxnSpPr/>
            <p:nvPr/>
          </p:nvCxnSpPr>
          <p:spPr>
            <a:xfrm flipV="1">
              <a:off x="3830320" y="4091374"/>
              <a:ext cx="503953" cy="464819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2502534-CF2F-421B-AE63-39C7ABB3E8B2}"/>
                </a:ext>
              </a:extLst>
            </p:cNvPr>
            <p:cNvCxnSpPr/>
            <p:nvPr/>
          </p:nvCxnSpPr>
          <p:spPr>
            <a:xfrm flipV="1">
              <a:off x="4418624" y="4485519"/>
              <a:ext cx="725259" cy="369258"/>
            </a:xfrm>
            <a:prstGeom prst="straightConnector1">
              <a:avLst/>
            </a:prstGeom>
            <a:ln w="6032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0E89989-42F6-4BB6-9897-0042887BBE03}"/>
                </a:ext>
              </a:extLst>
            </p:cNvPr>
            <p:cNvSpPr/>
            <p:nvPr/>
          </p:nvSpPr>
          <p:spPr>
            <a:xfrm>
              <a:off x="7666091" y="5765151"/>
              <a:ext cx="2237662" cy="89881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b="1" dirty="0">
                  <a:solidFill>
                    <a:schemeClr val="tx1"/>
                  </a:solidFill>
                </a:rPr>
                <a:t>Biomaterials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FB92FE8-A43C-4C4D-A3D1-D7B1A4236C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67281" y="5308434"/>
              <a:ext cx="213224" cy="456717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D88D7BE-9D51-4902-978A-7FEF9FD8E3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14640" y="5405120"/>
              <a:ext cx="290885" cy="379297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2D93306-03B7-4237-8B87-095C2385F5B4}"/>
              </a:ext>
            </a:extLst>
          </p:cNvPr>
          <p:cNvSpPr txBox="1"/>
          <p:nvPr/>
        </p:nvSpPr>
        <p:spPr>
          <a:xfrm>
            <a:off x="1914853" y="5049520"/>
            <a:ext cx="51565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How do we integrate into  established, complex and fossil fuel dependent value chains??</a:t>
            </a:r>
          </a:p>
        </p:txBody>
      </p:sp>
    </p:spTree>
    <p:extLst>
      <p:ext uri="{BB962C8B-B14F-4D97-AF65-F5344CB8AC3E}">
        <p14:creationId xmlns:p14="http://schemas.microsoft.com/office/powerpoint/2010/main" val="2420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PI">
    <a:dk1>
      <a:srgbClr val="595959"/>
    </a:dk1>
    <a:lt1>
      <a:srgbClr val="FFFFFF"/>
    </a:lt1>
    <a:dk2>
      <a:srgbClr val="ED6E00"/>
    </a:dk2>
    <a:lt2>
      <a:srgbClr val="FFFFFF"/>
    </a:lt2>
    <a:accent1>
      <a:srgbClr val="0D4000"/>
    </a:accent1>
    <a:accent2>
      <a:srgbClr val="74F200"/>
    </a:accent2>
    <a:accent3>
      <a:srgbClr val="ED6E00"/>
    </a:accent3>
    <a:accent4>
      <a:srgbClr val="26CFFF"/>
    </a:accent4>
    <a:accent5>
      <a:srgbClr val="DAB600"/>
    </a:accent5>
    <a:accent6>
      <a:srgbClr val="FF0F00"/>
    </a:accent6>
    <a:hlink>
      <a:srgbClr val="74F200"/>
    </a:hlink>
    <a:folHlink>
      <a:srgbClr val="FFF5C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6413</TotalTime>
  <Words>768</Words>
  <Application>Microsoft Office PowerPoint</Application>
  <PresentationFormat>Widescreen</PresentationFormat>
  <Paragraphs>113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Tahoma</vt:lpstr>
      <vt:lpstr>Office Theme</vt:lpstr>
      <vt:lpstr>1_Office Theme</vt:lpstr>
      <vt:lpstr>Making Thunder Bay a Leader in the Bio-economy </vt:lpstr>
      <vt:lpstr>Who is CRIBE?</vt:lpstr>
      <vt:lpstr>CRIBE Mandate</vt:lpstr>
      <vt:lpstr>PROJECT SPENDING</vt:lpstr>
      <vt:lpstr>PowerPoint Presentation</vt:lpstr>
      <vt:lpstr>PowerPoint Presentation</vt:lpstr>
      <vt:lpstr>Unleashing Ontario’s Forest Product Potential</vt:lpstr>
      <vt:lpstr>Forest Bioproducts: Creating Opportunities Beyond Traditional Markets</vt:lpstr>
      <vt:lpstr>Bioproducts Challenge – Integration!</vt:lpstr>
      <vt:lpstr>State of Innovation/Commercialization</vt:lpstr>
      <vt:lpstr>Elements for Successful Commercialization</vt:lpstr>
      <vt:lpstr>Unleashing Ontario’s Forest Product Potential</vt:lpstr>
      <vt:lpstr>Making the Connection….</vt:lpstr>
      <vt:lpstr>Collaboration as a Bridging Strategy</vt:lpstr>
      <vt:lpstr>Value Chain Collaboration at Work Bio adhesive Forum Participation</vt:lpstr>
      <vt:lpstr>Where does Thunder Bay fit??</vt:lpstr>
      <vt:lpstr>PowerPoint Presentation</vt:lpstr>
      <vt:lpstr>How do we put Thunder Bay on the map…….?</vt:lpstr>
      <vt:lpstr>What we heard……Creating a Thunder Bay Cluster</vt:lpstr>
      <vt:lpstr>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McClement</dc:creator>
  <cp:lastModifiedBy>Susan Prodaniuk</cp:lastModifiedBy>
  <cp:revision>20</cp:revision>
  <cp:lastPrinted>2018-12-03T15:26:31Z</cp:lastPrinted>
  <dcterms:created xsi:type="dcterms:W3CDTF">2018-10-15T02:55:30Z</dcterms:created>
  <dcterms:modified xsi:type="dcterms:W3CDTF">2019-05-09T11:11:43Z</dcterms:modified>
</cp:coreProperties>
</file>