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0" r:id="rId5"/>
    <p:sldId id="268" r:id="rId6"/>
    <p:sldId id="264" r:id="rId7"/>
    <p:sldId id="258" r:id="rId8"/>
    <p:sldId id="261" r:id="rId9"/>
    <p:sldId id="263" r:id="rId10"/>
    <p:sldId id="262"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3048"/>
    <a:srgbClr val="002B49"/>
    <a:srgbClr val="0085CA"/>
    <a:srgbClr val="0049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789364-990A-48F1-B084-AEA8A5BE4513}" v="5" dt="2026-10-05T18:17:11.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e Gallant" userId="7a059d6c-0722-4672-b932-58928e408204" providerId="ADAL" clId="{C4CAB5E5-4610-4904-9681-F2A7E3049C1C}"/>
    <pc:docChg chg="undo custSel modSld">
      <pc:chgData name="Rene Gallant" userId="7a059d6c-0722-4672-b932-58928e408204" providerId="ADAL" clId="{C4CAB5E5-4610-4904-9681-F2A7E3049C1C}" dt="2026-10-05T18:17:53.914" v="166" actId="6549"/>
      <pc:docMkLst>
        <pc:docMk/>
      </pc:docMkLst>
      <pc:sldChg chg="modSp mod">
        <pc:chgData name="Rene Gallant" userId="7a059d6c-0722-4672-b932-58928e408204" providerId="ADAL" clId="{C4CAB5E5-4610-4904-9681-F2A7E3049C1C}" dt="2026-10-05T18:15:07.026" v="9" actId="14100"/>
        <pc:sldMkLst>
          <pc:docMk/>
          <pc:sldMk cId="3135366810" sldId="257"/>
        </pc:sldMkLst>
        <pc:spChg chg="mod">
          <ac:chgData name="Rene Gallant" userId="7a059d6c-0722-4672-b932-58928e408204" providerId="ADAL" clId="{C4CAB5E5-4610-4904-9681-F2A7E3049C1C}" dt="2026-10-05T18:15:07.026" v="9" actId="14100"/>
          <ac:spMkLst>
            <pc:docMk/>
            <pc:sldMk cId="3135366810" sldId="257"/>
            <ac:spMk id="13" creationId="{A709356C-F037-91A4-2F11-8EFA5A8A21E5}"/>
          </ac:spMkLst>
        </pc:spChg>
      </pc:sldChg>
      <pc:sldChg chg="modSp mod">
        <pc:chgData name="Rene Gallant" userId="7a059d6c-0722-4672-b932-58928e408204" providerId="ADAL" clId="{C4CAB5E5-4610-4904-9681-F2A7E3049C1C}" dt="2026-10-05T18:16:55.010" v="146" actId="20577"/>
        <pc:sldMkLst>
          <pc:docMk/>
          <pc:sldMk cId="3751248312" sldId="258"/>
        </pc:sldMkLst>
        <pc:spChg chg="mod">
          <ac:chgData name="Rene Gallant" userId="7a059d6c-0722-4672-b932-58928e408204" providerId="ADAL" clId="{C4CAB5E5-4610-4904-9681-F2A7E3049C1C}" dt="2026-10-05T18:16:55.010" v="146" actId="20577"/>
          <ac:spMkLst>
            <pc:docMk/>
            <pc:sldMk cId="3751248312" sldId="258"/>
            <ac:spMk id="8" creationId="{EC7E62DE-8890-509A-4E74-EC73E9155B81}"/>
          </ac:spMkLst>
        </pc:spChg>
      </pc:sldChg>
      <pc:sldChg chg="modSp mod">
        <pc:chgData name="Rene Gallant" userId="7a059d6c-0722-4672-b932-58928e408204" providerId="ADAL" clId="{C4CAB5E5-4610-4904-9681-F2A7E3049C1C}" dt="2026-10-05T18:14:04.251" v="6" actId="14100"/>
        <pc:sldMkLst>
          <pc:docMk/>
          <pc:sldMk cId="3862592713" sldId="262"/>
        </pc:sldMkLst>
        <pc:spChg chg="mod">
          <ac:chgData name="Rene Gallant" userId="7a059d6c-0722-4672-b932-58928e408204" providerId="ADAL" clId="{C4CAB5E5-4610-4904-9681-F2A7E3049C1C}" dt="2026-10-05T18:14:04.251" v="6" actId="14100"/>
          <ac:spMkLst>
            <pc:docMk/>
            <pc:sldMk cId="3862592713" sldId="262"/>
            <ac:spMk id="6" creationId="{7379CFF3-8F18-7E38-6FD4-CAC5B8721D75}"/>
          </ac:spMkLst>
        </pc:spChg>
      </pc:sldChg>
      <pc:sldChg chg="modSp">
        <pc:chgData name="Rene Gallant" userId="7a059d6c-0722-4672-b932-58928e408204" providerId="ADAL" clId="{C4CAB5E5-4610-4904-9681-F2A7E3049C1C}" dt="2026-09-28T19:22:07.232" v="0"/>
        <pc:sldMkLst>
          <pc:docMk/>
          <pc:sldMk cId="2923159061" sldId="263"/>
        </pc:sldMkLst>
        <pc:spChg chg="mod">
          <ac:chgData name="Rene Gallant" userId="7a059d6c-0722-4672-b932-58928e408204" providerId="ADAL" clId="{C4CAB5E5-4610-4904-9681-F2A7E3049C1C}" dt="2026-09-28T19:22:07.232" v="0"/>
          <ac:spMkLst>
            <pc:docMk/>
            <pc:sldMk cId="2923159061" sldId="263"/>
            <ac:spMk id="13" creationId="{065F9F72-FEB4-47D1-8D30-B6B69EDA2C83}"/>
          </ac:spMkLst>
        </pc:spChg>
      </pc:sldChg>
      <pc:sldChg chg="modSp mod">
        <pc:chgData name="Rene Gallant" userId="7a059d6c-0722-4672-b932-58928e408204" providerId="ADAL" clId="{C4CAB5E5-4610-4904-9681-F2A7E3049C1C}" dt="2026-10-05T18:17:53.914" v="166" actId="6549"/>
        <pc:sldMkLst>
          <pc:docMk/>
          <pc:sldMk cId="2843249419" sldId="266"/>
        </pc:sldMkLst>
        <pc:spChg chg="mod">
          <ac:chgData name="Rene Gallant" userId="7a059d6c-0722-4672-b932-58928e408204" providerId="ADAL" clId="{C4CAB5E5-4610-4904-9681-F2A7E3049C1C}" dt="2026-10-05T18:17:34.784" v="165" actId="404"/>
          <ac:spMkLst>
            <pc:docMk/>
            <pc:sldMk cId="2843249419" sldId="266"/>
            <ac:spMk id="7" creationId="{124DE1A8-66B6-7E02-16B4-FF34438737A8}"/>
          </ac:spMkLst>
        </pc:spChg>
        <pc:spChg chg="mod">
          <ac:chgData name="Rene Gallant" userId="7a059d6c-0722-4672-b932-58928e408204" providerId="ADAL" clId="{C4CAB5E5-4610-4904-9681-F2A7E3049C1C}" dt="2026-10-05T18:17:53.914" v="166" actId="6549"/>
          <ac:spMkLst>
            <pc:docMk/>
            <pc:sldMk cId="2843249419" sldId="266"/>
            <ac:spMk id="8" creationId="{486C231D-4704-3DDE-73BC-30F55D988711}"/>
          </ac:spMkLst>
        </pc:spChg>
        <pc:picChg chg="mod">
          <ac:chgData name="Rene Gallant" userId="7a059d6c-0722-4672-b932-58928e408204" providerId="ADAL" clId="{C4CAB5E5-4610-4904-9681-F2A7E3049C1C}" dt="2026-10-05T18:17:29.220" v="164" actId="1076"/>
          <ac:picMkLst>
            <pc:docMk/>
            <pc:sldMk cId="2843249419" sldId="266"/>
            <ac:picMk id="6" creationId="{9C8A5EE0-DDEB-50CF-95BF-829ACB4B292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69FCC-7D26-4135-84F9-B3658B263CCA}" type="datetimeFigureOut">
              <a:rPr lang="en-CA" smtClean="0"/>
              <a:t>2026-10-05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68EEA-ACBD-440F-9217-A0F14CEE1685}" type="slidenum">
              <a:rPr lang="en-CA" smtClean="0"/>
              <a:t>‹#›</a:t>
            </a:fld>
            <a:endParaRPr lang="en-CA"/>
          </a:p>
        </p:txBody>
      </p:sp>
    </p:spTree>
    <p:extLst>
      <p:ext uri="{BB962C8B-B14F-4D97-AF65-F5344CB8AC3E}">
        <p14:creationId xmlns:p14="http://schemas.microsoft.com/office/powerpoint/2010/main" val="2544315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1E68EEA-ACBD-440F-9217-A0F14CEE1685}" type="slidenum">
              <a:rPr lang="en-CA" smtClean="0"/>
              <a:t>4</a:t>
            </a:fld>
            <a:endParaRPr lang="en-CA"/>
          </a:p>
        </p:txBody>
      </p:sp>
    </p:spTree>
    <p:extLst>
      <p:ext uri="{BB962C8B-B14F-4D97-AF65-F5344CB8AC3E}">
        <p14:creationId xmlns:p14="http://schemas.microsoft.com/office/powerpoint/2010/main" val="158424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1E68EEA-ACBD-440F-9217-A0F14CEE1685}" type="slidenum">
              <a:rPr lang="en-CA" smtClean="0"/>
              <a:t>5</a:t>
            </a:fld>
            <a:endParaRPr lang="en-CA"/>
          </a:p>
        </p:txBody>
      </p:sp>
    </p:spTree>
    <p:extLst>
      <p:ext uri="{BB962C8B-B14F-4D97-AF65-F5344CB8AC3E}">
        <p14:creationId xmlns:p14="http://schemas.microsoft.com/office/powerpoint/2010/main" val="184733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1570E-F5DD-9852-99EE-455AD5DFC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44816-8A0B-5FD1-F971-826A0EB04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C1CFE-ADD3-D046-4FB2-449D8483306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9017272-D6E5-6C5D-2853-56ACABB5B2EA}"/>
              </a:ext>
            </a:extLst>
          </p:cNvPr>
          <p:cNvSpPr>
            <a:spLocks noGrp="1"/>
          </p:cNvSpPr>
          <p:nvPr>
            <p:ph type="sldNum" sz="quarter" idx="5"/>
          </p:nvPr>
        </p:nvSpPr>
        <p:spPr/>
        <p:txBody>
          <a:bodyPr/>
          <a:lstStyle/>
          <a:p>
            <a:fld id="{F1E68EEA-ACBD-440F-9217-A0F14CEE1685}" type="slidenum">
              <a:rPr lang="en-CA" smtClean="0"/>
              <a:t>6</a:t>
            </a:fld>
            <a:endParaRPr lang="en-CA"/>
          </a:p>
        </p:txBody>
      </p:sp>
    </p:spTree>
    <p:extLst>
      <p:ext uri="{BB962C8B-B14F-4D97-AF65-F5344CB8AC3E}">
        <p14:creationId xmlns:p14="http://schemas.microsoft.com/office/powerpoint/2010/main" val="2429913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1E68EEA-ACBD-440F-9217-A0F14CEE1685}" type="slidenum">
              <a:rPr lang="en-CA" smtClean="0"/>
              <a:t>11</a:t>
            </a:fld>
            <a:endParaRPr lang="en-CA"/>
          </a:p>
        </p:txBody>
      </p:sp>
    </p:spTree>
    <p:extLst>
      <p:ext uri="{BB962C8B-B14F-4D97-AF65-F5344CB8AC3E}">
        <p14:creationId xmlns:p14="http://schemas.microsoft.com/office/powerpoint/2010/main" val="405561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3B3C5-212C-0A5B-0606-03BCED1D48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D1FEA2F-D5CE-FEA1-3401-FA4D4A8AD5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9FD2218-70AF-4F32-84D8-DDD2D63838A0}"/>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5" name="Footer Placeholder 4">
            <a:extLst>
              <a:ext uri="{FF2B5EF4-FFF2-40B4-BE49-F238E27FC236}">
                <a16:creationId xmlns:a16="http://schemas.microsoft.com/office/drawing/2014/main" id="{C2DB4CF8-473A-7EBD-D234-AC70A191683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BB90C54-06BC-29D2-2DF2-DAB747113092}"/>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1931499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0FC8-BD78-906F-F5BA-7C0C2BAAF49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1EE441E-41C2-7474-8E5E-03E6BFBFF6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310EB32-A5AA-0A4A-66DE-AD3271C3A14A}"/>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5" name="Footer Placeholder 4">
            <a:extLst>
              <a:ext uri="{FF2B5EF4-FFF2-40B4-BE49-F238E27FC236}">
                <a16:creationId xmlns:a16="http://schemas.microsoft.com/office/drawing/2014/main" id="{C970EBF8-C0DB-E5AF-8714-ED8700A59F1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155BC15-90F9-F9BA-4A93-7509D2048069}"/>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936055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83B3C-9BCB-BF7B-DC4D-A5A91F0C08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5B107EA6-153F-27F5-75FE-E64739356C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255770-0EE1-32EA-8706-115CBC217A62}"/>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5" name="Footer Placeholder 4">
            <a:extLst>
              <a:ext uri="{FF2B5EF4-FFF2-40B4-BE49-F238E27FC236}">
                <a16:creationId xmlns:a16="http://schemas.microsoft.com/office/drawing/2014/main" id="{4C865BA1-6BF7-B5A2-42AF-822A00AC287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13AEACC-E7EF-003E-E3A9-B55EFCD7FA9E}"/>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88071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4DA5-02CD-CE50-69F2-983ED39D6EF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5648500-E433-934B-6F3F-5017A60E01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4B09790-77D9-0C9B-17B6-2E15F4EC5E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5372991-E60F-7755-0F83-CD4D10EC983B}"/>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6" name="Footer Placeholder 5">
            <a:extLst>
              <a:ext uri="{FF2B5EF4-FFF2-40B4-BE49-F238E27FC236}">
                <a16:creationId xmlns:a16="http://schemas.microsoft.com/office/drawing/2014/main" id="{762F75FB-4936-9DD1-50BE-17D88E16520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DB0476F-A1FA-8931-6062-A792491AB0A3}"/>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326676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19459-0493-29F6-214A-0A4CCD151B2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F9EC2CD-F9A1-9DC8-DCE6-0563FE4843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F49CC0-FFB6-6F59-FBF4-3B34FDC169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B0C80C9-542A-736C-E0E4-277D8A3372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333124-8D45-8748-9E93-34883189BD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1A966B5-546A-76AC-C355-8C584A8E426C}"/>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8" name="Footer Placeholder 7">
            <a:extLst>
              <a:ext uri="{FF2B5EF4-FFF2-40B4-BE49-F238E27FC236}">
                <a16:creationId xmlns:a16="http://schemas.microsoft.com/office/drawing/2014/main" id="{B302B3A8-CD1F-14EE-62E1-E689DB89615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028FEB06-C2D5-6880-633E-790A09A6811F}"/>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3897608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56F47-655E-4286-3DD0-756E735E704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4283AA6-EB54-507B-3024-1057769111C1}"/>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4" name="Footer Placeholder 3">
            <a:extLst>
              <a:ext uri="{FF2B5EF4-FFF2-40B4-BE49-F238E27FC236}">
                <a16:creationId xmlns:a16="http://schemas.microsoft.com/office/drawing/2014/main" id="{F98B6682-98B2-075A-0C6C-F1D08882CD9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CF8637F1-B8EC-2A4A-7616-E8D8335CC57F}"/>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37161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9086E2-41BC-C69D-E1A6-2118A6B3A848}"/>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3" name="Footer Placeholder 2">
            <a:extLst>
              <a:ext uri="{FF2B5EF4-FFF2-40B4-BE49-F238E27FC236}">
                <a16:creationId xmlns:a16="http://schemas.microsoft.com/office/drawing/2014/main" id="{98229EEF-93D3-C34F-BB12-8807B4EC08F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5641D6BB-FD58-1041-C8AF-CD3DC3550587}"/>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298912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015B-2270-A777-8B6F-7C8800390E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0FADF3D-D933-46B5-8B73-33D14F72FC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224413D-F6F9-296E-D71C-45A1D19A12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9A527-45F7-5BD9-4294-1F017514BAF9}"/>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6" name="Footer Placeholder 5">
            <a:extLst>
              <a:ext uri="{FF2B5EF4-FFF2-40B4-BE49-F238E27FC236}">
                <a16:creationId xmlns:a16="http://schemas.microsoft.com/office/drawing/2014/main" id="{2520E917-D8A6-2A6D-5A51-51E6EED50DA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41E972C-E9B1-8665-8A4D-4C3951974B6F}"/>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1633025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76DE8-6C56-F5E8-2AB5-EAAFF44D66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D41B780-EF94-4823-971B-5D01E29926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34D418B-D07A-DC99-DD3D-7E84ACBFD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DB265F-641B-F525-751C-66883C125711}"/>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6" name="Footer Placeholder 5">
            <a:extLst>
              <a:ext uri="{FF2B5EF4-FFF2-40B4-BE49-F238E27FC236}">
                <a16:creationId xmlns:a16="http://schemas.microsoft.com/office/drawing/2014/main" id="{859C2A6A-F191-A635-3533-1003329224A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A7DD8A0-F48E-3652-6FCE-F3682FCD5619}"/>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2857137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EB818-E61B-5D1E-44E8-5322FF2675C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B6C9EFB-D272-B1A5-8C39-D6C7295410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7F10238-6769-D7EE-9281-D21E0EFF6D2A}"/>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5" name="Footer Placeholder 4">
            <a:extLst>
              <a:ext uri="{FF2B5EF4-FFF2-40B4-BE49-F238E27FC236}">
                <a16:creationId xmlns:a16="http://schemas.microsoft.com/office/drawing/2014/main" id="{ABB216F9-E7FB-BD58-B1C3-2D2D0392D86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1ED23C-72DE-081F-4525-E45E94355DEF}"/>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248906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F16A2D-9153-3FDC-A875-FE3B74FAAF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27E3CAD-16DF-1B62-925A-1F68F2C7A7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5E332A6-4199-DA91-6BCB-777C52A9B4EB}"/>
              </a:ext>
            </a:extLst>
          </p:cNvPr>
          <p:cNvSpPr>
            <a:spLocks noGrp="1"/>
          </p:cNvSpPr>
          <p:nvPr>
            <p:ph type="dt" sz="half" idx="10"/>
          </p:nvPr>
        </p:nvSpPr>
        <p:spPr/>
        <p:txBody>
          <a:bodyPr/>
          <a:lstStyle/>
          <a:p>
            <a:fld id="{12818D52-3DA0-43D6-A2A4-78CF81B6B4BA}" type="datetimeFigureOut">
              <a:rPr lang="en-CA" smtClean="0"/>
              <a:t>2026-10-05</a:t>
            </a:fld>
            <a:endParaRPr lang="en-CA"/>
          </a:p>
        </p:txBody>
      </p:sp>
      <p:sp>
        <p:nvSpPr>
          <p:cNvPr id="5" name="Footer Placeholder 4">
            <a:extLst>
              <a:ext uri="{FF2B5EF4-FFF2-40B4-BE49-F238E27FC236}">
                <a16:creationId xmlns:a16="http://schemas.microsoft.com/office/drawing/2014/main" id="{A8E25AEC-62E9-E121-B334-9EF9CCCA69A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B0A74A6-2D4D-E9B1-B3A2-597ABC45B731}"/>
              </a:ext>
            </a:extLst>
          </p:cNvPr>
          <p:cNvSpPr>
            <a:spLocks noGrp="1"/>
          </p:cNvSpPr>
          <p:nvPr>
            <p:ph type="sldNum" sz="quarter" idx="12"/>
          </p:nvPr>
        </p:nvSpPr>
        <p:spPr/>
        <p:txBody>
          <a:bodyPr/>
          <a:lstStyle/>
          <a:p>
            <a:fld id="{F4A08594-21B8-43A5-8817-259A1DA93532}" type="slidenum">
              <a:rPr lang="en-CA" smtClean="0"/>
              <a:t>‹#›</a:t>
            </a:fld>
            <a:endParaRPr lang="en-CA"/>
          </a:p>
        </p:txBody>
      </p:sp>
    </p:spTree>
    <p:extLst>
      <p:ext uri="{BB962C8B-B14F-4D97-AF65-F5344CB8AC3E}">
        <p14:creationId xmlns:p14="http://schemas.microsoft.com/office/powerpoint/2010/main" val="567478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874F9D-A03E-52CB-F337-2E08B6FEF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CBAA160-34E6-6CE7-7253-2CB6F79813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54B47C8-075A-F943-1C01-E2ADFDFE97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818D52-3DA0-43D6-A2A4-78CF81B6B4BA}" type="datetimeFigureOut">
              <a:rPr lang="en-CA" smtClean="0"/>
              <a:t>2026-10-05</a:t>
            </a:fld>
            <a:endParaRPr lang="en-CA"/>
          </a:p>
        </p:txBody>
      </p:sp>
      <p:sp>
        <p:nvSpPr>
          <p:cNvPr id="5" name="Footer Placeholder 4">
            <a:extLst>
              <a:ext uri="{FF2B5EF4-FFF2-40B4-BE49-F238E27FC236}">
                <a16:creationId xmlns:a16="http://schemas.microsoft.com/office/drawing/2014/main" id="{A8881065-2A76-8523-CF77-492773CE79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7914BD1C-C9EE-2A87-0465-A32319CC7B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A08594-21B8-43A5-8817-259A1DA93532}" type="slidenum">
              <a:rPr lang="en-CA" smtClean="0"/>
              <a:t>‹#›</a:t>
            </a:fld>
            <a:endParaRPr lang="en-CA"/>
          </a:p>
        </p:txBody>
      </p:sp>
    </p:spTree>
    <p:extLst>
      <p:ext uri="{BB962C8B-B14F-4D97-AF65-F5344CB8AC3E}">
        <p14:creationId xmlns:p14="http://schemas.microsoft.com/office/powerpoint/2010/main" val="2742083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5217-50D9-8972-7C93-AEE11C48B56D}"/>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B6C79D4F-4C88-2D75-414A-16461D516B5F}"/>
              </a:ext>
            </a:extLst>
          </p:cNvPr>
          <p:cNvSpPr>
            <a:spLocks noGrp="1"/>
          </p:cNvSpPr>
          <p:nvPr>
            <p:ph type="subTitle" idx="1"/>
          </p:nvPr>
        </p:nvSpPr>
        <p:spPr/>
        <p:txBody>
          <a:bodyPr/>
          <a:lstStyle/>
          <a:p>
            <a:endParaRPr lang="en-CA"/>
          </a:p>
        </p:txBody>
      </p:sp>
      <p:pic>
        <p:nvPicPr>
          <p:cNvPr id="5" name="Picture 4" descr="A group of men working on a power line&#10;&#10;AI-generated content may be incorrect.">
            <a:extLst>
              <a:ext uri="{FF2B5EF4-FFF2-40B4-BE49-F238E27FC236}">
                <a16:creationId xmlns:a16="http://schemas.microsoft.com/office/drawing/2014/main" id="{8BD54BDF-7A65-229E-A941-88571508A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5693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descr="A blue background with white lines&#10;&#10;AI-generated content may be incorrect.">
            <a:extLst>
              <a:ext uri="{FF2B5EF4-FFF2-40B4-BE49-F238E27FC236}">
                <a16:creationId xmlns:a16="http://schemas.microsoft.com/office/drawing/2014/main" id="{AA4E6371-7A65-0904-2ADB-9A22EFA47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Content Placeholder 12">
            <a:extLst>
              <a:ext uri="{FF2B5EF4-FFF2-40B4-BE49-F238E27FC236}">
                <a16:creationId xmlns:a16="http://schemas.microsoft.com/office/drawing/2014/main" id="{A709356C-F037-91A4-2F11-8EFA5A8A21E5}"/>
              </a:ext>
            </a:extLst>
          </p:cNvPr>
          <p:cNvSpPr>
            <a:spLocks noGrp="1"/>
          </p:cNvSpPr>
          <p:nvPr>
            <p:ph sz="half" idx="2"/>
          </p:nvPr>
        </p:nvSpPr>
        <p:spPr>
          <a:xfrm>
            <a:off x="5961889" y="431720"/>
            <a:ext cx="5782946" cy="3753983"/>
          </a:xfrm>
        </p:spPr>
        <p:txBody>
          <a:bodyPr>
            <a:normAutofit fontScale="70000" lnSpcReduction="20000"/>
          </a:bodyPr>
          <a:lstStyle/>
          <a:p>
            <a:pPr marL="0" indent="0">
              <a:buNone/>
            </a:pPr>
            <a:r>
              <a:rPr lang="en-CA" sz="5000" b="1" dirty="0">
                <a:solidFill>
                  <a:schemeClr val="bg1"/>
                </a:solidFill>
              </a:rPr>
              <a:t>PURPOSE</a:t>
            </a:r>
          </a:p>
          <a:p>
            <a:pPr marL="0" indent="0">
              <a:buNone/>
            </a:pPr>
            <a:r>
              <a:rPr lang="en-CA" sz="3600" b="1" dirty="0">
                <a:solidFill>
                  <a:schemeClr val="bg1"/>
                </a:solidFill>
              </a:rPr>
              <a:t>We Power People’s Lives</a:t>
            </a:r>
          </a:p>
          <a:p>
            <a:pPr marL="0" indent="0">
              <a:buNone/>
            </a:pPr>
            <a:endParaRPr lang="en-CA" sz="2900" b="1" dirty="0">
              <a:solidFill>
                <a:schemeClr val="bg1"/>
              </a:solidFill>
            </a:endParaRPr>
          </a:p>
          <a:p>
            <a:pPr marL="0" indent="0">
              <a:buNone/>
            </a:pPr>
            <a:r>
              <a:rPr lang="en-CA" sz="5000" b="1" dirty="0">
                <a:solidFill>
                  <a:schemeClr val="bg1"/>
                </a:solidFill>
              </a:rPr>
              <a:t>VISION</a:t>
            </a:r>
          </a:p>
          <a:p>
            <a:pPr marL="0" indent="0">
              <a:buNone/>
            </a:pPr>
            <a:r>
              <a:rPr lang="en-CA" sz="2600" b="1" dirty="0">
                <a:solidFill>
                  <a:schemeClr val="bg1"/>
                </a:solidFill>
              </a:rPr>
              <a:t>Your trusted partner for energy and related services.</a:t>
            </a:r>
          </a:p>
          <a:p>
            <a:pPr marL="0" indent="0">
              <a:buNone/>
            </a:pPr>
            <a:endParaRPr lang="en-CA" sz="1800" b="1" dirty="0">
              <a:solidFill>
                <a:schemeClr val="bg1"/>
              </a:solidFill>
            </a:endParaRPr>
          </a:p>
          <a:p>
            <a:pPr marL="0" indent="0">
              <a:buNone/>
            </a:pPr>
            <a:r>
              <a:rPr lang="en-CA" sz="5000" b="1" dirty="0">
                <a:solidFill>
                  <a:schemeClr val="bg1"/>
                </a:solidFill>
              </a:rPr>
              <a:t>MISSION</a:t>
            </a:r>
          </a:p>
          <a:p>
            <a:pPr marL="0" indent="0">
              <a:buNone/>
            </a:pPr>
            <a:r>
              <a:rPr lang="en-CA" sz="2600" b="1" dirty="0">
                <a:solidFill>
                  <a:schemeClr val="bg1"/>
                </a:solidFill>
              </a:rPr>
              <a:t>Customers choose SYNERGY NORTH to power their lives with outstanding energy services delivered in a safe reliable and trusted manner to our communities. </a:t>
            </a:r>
          </a:p>
          <a:p>
            <a:pPr marL="0" indent="0">
              <a:buNone/>
            </a:pPr>
            <a:endParaRPr lang="en-CA" b="1" dirty="0">
              <a:solidFill>
                <a:schemeClr val="bg1"/>
              </a:solidFill>
            </a:endParaRPr>
          </a:p>
        </p:txBody>
      </p:sp>
      <p:pic>
        <p:nvPicPr>
          <p:cNvPr id="17" name="Picture 16" descr="A black and white image of a person and a group of people&#10;&#10;AI-generated content may be incorrect.">
            <a:extLst>
              <a:ext uri="{FF2B5EF4-FFF2-40B4-BE49-F238E27FC236}">
                <a16:creationId xmlns:a16="http://schemas.microsoft.com/office/drawing/2014/main" id="{E53E028C-64CF-4010-029D-AA797217690C}"/>
              </a:ext>
            </a:extLst>
          </p:cNvPr>
          <p:cNvPicPr>
            <a:picLocks noChangeAspect="1"/>
          </p:cNvPicPr>
          <p:nvPr/>
        </p:nvPicPr>
        <p:blipFill>
          <a:blip r:embed="rId3">
            <a:extLst>
              <a:ext uri="{28A0092B-C50C-407E-A947-70E740481C1C}">
                <a14:useLocalDpi xmlns:a14="http://schemas.microsoft.com/office/drawing/2010/main" val="0"/>
              </a:ext>
            </a:extLst>
          </a:blip>
          <a:srcRect b="46176"/>
          <a:stretch/>
        </p:blipFill>
        <p:spPr>
          <a:xfrm>
            <a:off x="2189480" y="4328058"/>
            <a:ext cx="7127239" cy="1353815"/>
          </a:xfrm>
          <a:prstGeom prst="rect">
            <a:avLst/>
          </a:prstGeom>
        </p:spPr>
      </p:pic>
      <p:sp>
        <p:nvSpPr>
          <p:cNvPr id="19" name="TextBox 18">
            <a:extLst>
              <a:ext uri="{FF2B5EF4-FFF2-40B4-BE49-F238E27FC236}">
                <a16:creationId xmlns:a16="http://schemas.microsoft.com/office/drawing/2014/main" id="{F1915F1D-083C-4616-0C29-5FA9F994367E}"/>
              </a:ext>
            </a:extLst>
          </p:cNvPr>
          <p:cNvSpPr txBox="1"/>
          <p:nvPr/>
        </p:nvSpPr>
        <p:spPr>
          <a:xfrm>
            <a:off x="428625" y="3980841"/>
            <a:ext cx="4886325" cy="630942"/>
          </a:xfrm>
          <a:prstGeom prst="rect">
            <a:avLst/>
          </a:prstGeom>
          <a:noFill/>
        </p:spPr>
        <p:txBody>
          <a:bodyPr wrap="square" rtlCol="0">
            <a:spAutoFit/>
          </a:bodyPr>
          <a:lstStyle/>
          <a:p>
            <a:r>
              <a:rPr lang="en-CA" sz="3500" b="1" dirty="0">
                <a:solidFill>
                  <a:schemeClr val="bg1"/>
                </a:solidFill>
              </a:rPr>
              <a:t>CORE VALUES</a:t>
            </a:r>
          </a:p>
        </p:txBody>
      </p:sp>
      <p:sp>
        <p:nvSpPr>
          <p:cNvPr id="26" name="TextBox 25">
            <a:extLst>
              <a:ext uri="{FF2B5EF4-FFF2-40B4-BE49-F238E27FC236}">
                <a16:creationId xmlns:a16="http://schemas.microsoft.com/office/drawing/2014/main" id="{B2461EF7-1F1A-2A68-8A3A-DA7616D29666}"/>
              </a:ext>
            </a:extLst>
          </p:cNvPr>
          <p:cNvSpPr txBox="1"/>
          <p:nvPr/>
        </p:nvSpPr>
        <p:spPr>
          <a:xfrm>
            <a:off x="2590165" y="5681873"/>
            <a:ext cx="1162050" cy="1015663"/>
          </a:xfrm>
          <a:prstGeom prst="rect">
            <a:avLst/>
          </a:prstGeom>
          <a:noFill/>
        </p:spPr>
        <p:txBody>
          <a:bodyPr wrap="square" rtlCol="0">
            <a:spAutoFit/>
          </a:bodyPr>
          <a:lstStyle/>
          <a:p>
            <a:pPr algn="ctr"/>
            <a:r>
              <a:rPr lang="en-CA" sz="1000" dirty="0">
                <a:solidFill>
                  <a:schemeClr val="bg1"/>
                </a:solidFill>
              </a:rPr>
              <a:t>Supply our products and services in a trustworthy, fair and dependable manner</a:t>
            </a:r>
          </a:p>
        </p:txBody>
      </p:sp>
      <p:sp>
        <p:nvSpPr>
          <p:cNvPr id="27" name="TextBox 26">
            <a:extLst>
              <a:ext uri="{FF2B5EF4-FFF2-40B4-BE49-F238E27FC236}">
                <a16:creationId xmlns:a16="http://schemas.microsoft.com/office/drawing/2014/main" id="{A51E4A60-C4FF-CF90-0094-A90CE406D423}"/>
              </a:ext>
            </a:extLst>
          </p:cNvPr>
          <p:cNvSpPr txBox="1"/>
          <p:nvPr/>
        </p:nvSpPr>
        <p:spPr>
          <a:xfrm>
            <a:off x="4200524" y="5672227"/>
            <a:ext cx="1162050" cy="400110"/>
          </a:xfrm>
          <a:prstGeom prst="rect">
            <a:avLst/>
          </a:prstGeom>
          <a:noFill/>
        </p:spPr>
        <p:txBody>
          <a:bodyPr wrap="square" rtlCol="0">
            <a:spAutoFit/>
          </a:bodyPr>
          <a:lstStyle/>
          <a:p>
            <a:pPr algn="ctr"/>
            <a:r>
              <a:rPr lang="en-CA" sz="1000" dirty="0">
                <a:solidFill>
                  <a:schemeClr val="bg1"/>
                </a:solidFill>
              </a:rPr>
              <a:t>Promote, work and live safely</a:t>
            </a:r>
          </a:p>
        </p:txBody>
      </p:sp>
      <p:sp>
        <p:nvSpPr>
          <p:cNvPr id="28" name="TextBox 27">
            <a:extLst>
              <a:ext uri="{FF2B5EF4-FFF2-40B4-BE49-F238E27FC236}">
                <a16:creationId xmlns:a16="http://schemas.microsoft.com/office/drawing/2014/main" id="{E48E37DB-BFF7-D149-3CBC-0665A1D63E3F}"/>
              </a:ext>
            </a:extLst>
          </p:cNvPr>
          <p:cNvSpPr txBox="1"/>
          <p:nvPr/>
        </p:nvSpPr>
        <p:spPr>
          <a:xfrm>
            <a:off x="6085841" y="5685817"/>
            <a:ext cx="1162050" cy="553998"/>
          </a:xfrm>
          <a:prstGeom prst="rect">
            <a:avLst/>
          </a:prstGeom>
          <a:noFill/>
        </p:spPr>
        <p:txBody>
          <a:bodyPr wrap="square" rtlCol="0">
            <a:spAutoFit/>
          </a:bodyPr>
          <a:lstStyle/>
          <a:p>
            <a:pPr algn="ctr"/>
            <a:r>
              <a:rPr lang="en-CA" sz="1000" dirty="0">
                <a:solidFill>
                  <a:schemeClr val="bg1"/>
                </a:solidFill>
              </a:rPr>
              <a:t>Lead by example to build a strong community</a:t>
            </a:r>
          </a:p>
        </p:txBody>
      </p:sp>
      <p:sp>
        <p:nvSpPr>
          <p:cNvPr id="29" name="TextBox 28">
            <a:extLst>
              <a:ext uri="{FF2B5EF4-FFF2-40B4-BE49-F238E27FC236}">
                <a16:creationId xmlns:a16="http://schemas.microsoft.com/office/drawing/2014/main" id="{A85CCDCF-868D-3E13-53E7-E84870936B99}"/>
              </a:ext>
            </a:extLst>
          </p:cNvPr>
          <p:cNvSpPr txBox="1"/>
          <p:nvPr/>
        </p:nvSpPr>
        <p:spPr>
          <a:xfrm>
            <a:off x="7781925" y="5718394"/>
            <a:ext cx="1162050" cy="707886"/>
          </a:xfrm>
          <a:prstGeom prst="rect">
            <a:avLst/>
          </a:prstGeom>
          <a:noFill/>
        </p:spPr>
        <p:txBody>
          <a:bodyPr wrap="square" rtlCol="0">
            <a:spAutoFit/>
          </a:bodyPr>
          <a:lstStyle/>
          <a:p>
            <a:pPr algn="ctr"/>
            <a:r>
              <a:rPr lang="en-CA" sz="1000" dirty="0">
                <a:solidFill>
                  <a:schemeClr val="bg1"/>
                </a:solidFill>
              </a:rPr>
              <a:t>Pursue being better in everything that we do</a:t>
            </a:r>
          </a:p>
        </p:txBody>
      </p:sp>
    </p:spTree>
    <p:extLst>
      <p:ext uri="{BB962C8B-B14F-4D97-AF65-F5344CB8AC3E}">
        <p14:creationId xmlns:p14="http://schemas.microsoft.com/office/powerpoint/2010/main" val="3135366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blue and white background&#10;&#10;AI-generated content may be incorrect.">
            <a:extLst>
              <a:ext uri="{FF2B5EF4-FFF2-40B4-BE49-F238E27FC236}">
                <a16:creationId xmlns:a16="http://schemas.microsoft.com/office/drawing/2014/main" id="{69AD907A-BFE6-0692-E779-2957A2B286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07420"/>
            <a:ext cx="12217596" cy="6872398"/>
          </a:xfrm>
        </p:spPr>
      </p:pic>
      <p:sp>
        <p:nvSpPr>
          <p:cNvPr id="9" name="Title 8">
            <a:extLst>
              <a:ext uri="{FF2B5EF4-FFF2-40B4-BE49-F238E27FC236}">
                <a16:creationId xmlns:a16="http://schemas.microsoft.com/office/drawing/2014/main" id="{D69FAB76-FF1D-5E0D-8071-D46783AC8427}"/>
              </a:ext>
            </a:extLst>
          </p:cNvPr>
          <p:cNvSpPr>
            <a:spLocks noGrp="1"/>
          </p:cNvSpPr>
          <p:nvPr>
            <p:ph type="title"/>
          </p:nvPr>
        </p:nvSpPr>
        <p:spPr>
          <a:xfrm>
            <a:off x="493742" y="1076262"/>
            <a:ext cx="4705350" cy="1325563"/>
          </a:xfrm>
        </p:spPr>
        <p:txBody>
          <a:bodyPr>
            <a:normAutofit/>
          </a:bodyPr>
          <a:lstStyle/>
          <a:p>
            <a:r>
              <a:rPr lang="en-CA" sz="3500" b="1" dirty="0">
                <a:solidFill>
                  <a:srgbClr val="0085CA"/>
                </a:solidFill>
              </a:rPr>
              <a:t>STRATEGIC</a:t>
            </a:r>
            <a:r>
              <a:rPr lang="en-CA" sz="3500" b="1" dirty="0"/>
              <a:t> </a:t>
            </a:r>
            <a:r>
              <a:rPr lang="en-CA" sz="2000" b="1" dirty="0">
                <a:solidFill>
                  <a:srgbClr val="002B49"/>
                </a:solidFill>
              </a:rPr>
              <a:t>CONTEXT</a:t>
            </a:r>
          </a:p>
        </p:txBody>
      </p:sp>
      <p:pic>
        <p:nvPicPr>
          <p:cNvPr id="11" name="Picture 10">
            <a:extLst>
              <a:ext uri="{FF2B5EF4-FFF2-40B4-BE49-F238E27FC236}">
                <a16:creationId xmlns:a16="http://schemas.microsoft.com/office/drawing/2014/main" id="{8C5AC9EA-7983-C556-1757-5F48DAE9AE55}"/>
              </a:ext>
            </a:extLst>
          </p:cNvPr>
          <p:cNvPicPr>
            <a:picLocks noChangeAspect="1"/>
          </p:cNvPicPr>
          <p:nvPr/>
        </p:nvPicPr>
        <p:blipFill>
          <a:blip r:embed="rId3"/>
          <a:srcRect t="5983" r="65363" b="28738"/>
          <a:stretch/>
        </p:blipFill>
        <p:spPr>
          <a:xfrm>
            <a:off x="136418" y="2110143"/>
            <a:ext cx="1951475" cy="766393"/>
          </a:xfrm>
          <a:prstGeom prst="rect">
            <a:avLst/>
          </a:prstGeom>
        </p:spPr>
      </p:pic>
      <p:pic>
        <p:nvPicPr>
          <p:cNvPr id="14" name="Picture 13">
            <a:extLst>
              <a:ext uri="{FF2B5EF4-FFF2-40B4-BE49-F238E27FC236}">
                <a16:creationId xmlns:a16="http://schemas.microsoft.com/office/drawing/2014/main" id="{47537F0A-55F4-CB34-6B39-8CE27F26D738}"/>
              </a:ext>
            </a:extLst>
          </p:cNvPr>
          <p:cNvPicPr>
            <a:picLocks noChangeAspect="1"/>
          </p:cNvPicPr>
          <p:nvPr/>
        </p:nvPicPr>
        <p:blipFill>
          <a:blip r:embed="rId4"/>
          <a:srcRect l="63088" b="28538"/>
          <a:stretch/>
        </p:blipFill>
        <p:spPr>
          <a:xfrm>
            <a:off x="7052396" y="2097128"/>
            <a:ext cx="2146707" cy="766393"/>
          </a:xfrm>
          <a:prstGeom prst="rect">
            <a:avLst/>
          </a:prstGeom>
        </p:spPr>
      </p:pic>
      <p:pic>
        <p:nvPicPr>
          <p:cNvPr id="17" name="Picture 16">
            <a:extLst>
              <a:ext uri="{FF2B5EF4-FFF2-40B4-BE49-F238E27FC236}">
                <a16:creationId xmlns:a16="http://schemas.microsoft.com/office/drawing/2014/main" id="{5095727B-139A-6A49-B607-B1670EA23F0F}"/>
              </a:ext>
            </a:extLst>
          </p:cNvPr>
          <p:cNvPicPr>
            <a:picLocks noChangeAspect="1"/>
          </p:cNvPicPr>
          <p:nvPr/>
        </p:nvPicPr>
        <p:blipFill>
          <a:blip r:embed="rId5"/>
          <a:srcRect l="21788" r="25229" b="44843"/>
          <a:stretch/>
        </p:blipFill>
        <p:spPr>
          <a:xfrm>
            <a:off x="9746742" y="2152604"/>
            <a:ext cx="1661035" cy="706712"/>
          </a:xfrm>
          <a:prstGeom prst="rect">
            <a:avLst/>
          </a:prstGeom>
        </p:spPr>
      </p:pic>
      <p:sp>
        <p:nvSpPr>
          <p:cNvPr id="18" name="TextBox 17">
            <a:extLst>
              <a:ext uri="{FF2B5EF4-FFF2-40B4-BE49-F238E27FC236}">
                <a16:creationId xmlns:a16="http://schemas.microsoft.com/office/drawing/2014/main" id="{9FBDEB2E-7038-21ED-A288-B591DCCC7195}"/>
              </a:ext>
            </a:extLst>
          </p:cNvPr>
          <p:cNvSpPr txBox="1"/>
          <p:nvPr/>
        </p:nvSpPr>
        <p:spPr>
          <a:xfrm>
            <a:off x="209285" y="3040123"/>
            <a:ext cx="2047875" cy="338554"/>
          </a:xfrm>
          <a:prstGeom prst="rect">
            <a:avLst/>
          </a:prstGeom>
          <a:noFill/>
        </p:spPr>
        <p:txBody>
          <a:bodyPr wrap="square" rtlCol="0">
            <a:spAutoFit/>
          </a:bodyPr>
          <a:lstStyle/>
          <a:p>
            <a:r>
              <a:rPr lang="en-CA" sz="1600" b="1" dirty="0">
                <a:solidFill>
                  <a:srgbClr val="0085CA"/>
                </a:solidFill>
              </a:rPr>
              <a:t>DECARBONIZATION</a:t>
            </a:r>
          </a:p>
        </p:txBody>
      </p:sp>
      <p:sp>
        <p:nvSpPr>
          <p:cNvPr id="19" name="TextBox 18">
            <a:extLst>
              <a:ext uri="{FF2B5EF4-FFF2-40B4-BE49-F238E27FC236}">
                <a16:creationId xmlns:a16="http://schemas.microsoft.com/office/drawing/2014/main" id="{4E8482FF-CBFD-F092-F3CB-FA3FA0AC234D}"/>
              </a:ext>
            </a:extLst>
          </p:cNvPr>
          <p:cNvSpPr txBox="1"/>
          <p:nvPr/>
        </p:nvSpPr>
        <p:spPr>
          <a:xfrm>
            <a:off x="2662966" y="3010118"/>
            <a:ext cx="1727607" cy="338554"/>
          </a:xfrm>
          <a:prstGeom prst="rect">
            <a:avLst/>
          </a:prstGeom>
          <a:noFill/>
        </p:spPr>
        <p:txBody>
          <a:bodyPr wrap="square" rtlCol="0">
            <a:spAutoFit/>
          </a:bodyPr>
          <a:lstStyle/>
          <a:p>
            <a:r>
              <a:rPr lang="en-CA" sz="1600" b="1" dirty="0">
                <a:solidFill>
                  <a:srgbClr val="0085CA"/>
                </a:solidFill>
              </a:rPr>
              <a:t>DIGITALIZATION</a:t>
            </a:r>
          </a:p>
        </p:txBody>
      </p:sp>
      <p:sp>
        <p:nvSpPr>
          <p:cNvPr id="20" name="TextBox 19">
            <a:extLst>
              <a:ext uri="{FF2B5EF4-FFF2-40B4-BE49-F238E27FC236}">
                <a16:creationId xmlns:a16="http://schemas.microsoft.com/office/drawing/2014/main" id="{A9CEBB0F-8784-FDBE-DD71-7C6284ABF94C}"/>
              </a:ext>
            </a:extLst>
          </p:cNvPr>
          <p:cNvSpPr txBox="1"/>
          <p:nvPr/>
        </p:nvSpPr>
        <p:spPr>
          <a:xfrm>
            <a:off x="4796379" y="3003189"/>
            <a:ext cx="2146707" cy="338554"/>
          </a:xfrm>
          <a:prstGeom prst="rect">
            <a:avLst/>
          </a:prstGeom>
          <a:noFill/>
        </p:spPr>
        <p:txBody>
          <a:bodyPr wrap="square" rtlCol="0">
            <a:spAutoFit/>
          </a:bodyPr>
          <a:lstStyle/>
          <a:p>
            <a:r>
              <a:rPr lang="en-CA" sz="1600" b="1" dirty="0">
                <a:solidFill>
                  <a:srgbClr val="0085CA"/>
                </a:solidFill>
              </a:rPr>
              <a:t>DECENTRALIZATION</a:t>
            </a:r>
          </a:p>
        </p:txBody>
      </p:sp>
      <p:sp>
        <p:nvSpPr>
          <p:cNvPr id="21" name="TextBox 20">
            <a:extLst>
              <a:ext uri="{FF2B5EF4-FFF2-40B4-BE49-F238E27FC236}">
                <a16:creationId xmlns:a16="http://schemas.microsoft.com/office/drawing/2014/main" id="{1F829C81-69BC-B02A-9891-8CA0DBDAFD3A}"/>
              </a:ext>
            </a:extLst>
          </p:cNvPr>
          <p:cNvSpPr txBox="1"/>
          <p:nvPr/>
        </p:nvSpPr>
        <p:spPr>
          <a:xfrm>
            <a:off x="7176840" y="2990456"/>
            <a:ext cx="1870556" cy="338554"/>
          </a:xfrm>
          <a:prstGeom prst="rect">
            <a:avLst/>
          </a:prstGeom>
          <a:noFill/>
        </p:spPr>
        <p:txBody>
          <a:bodyPr wrap="square" rtlCol="0">
            <a:spAutoFit/>
          </a:bodyPr>
          <a:lstStyle/>
          <a:p>
            <a:r>
              <a:rPr lang="en-CA" sz="1600" b="1" dirty="0">
                <a:solidFill>
                  <a:srgbClr val="0085CA"/>
                </a:solidFill>
              </a:rPr>
              <a:t>DIVERSIFICATION</a:t>
            </a:r>
          </a:p>
        </p:txBody>
      </p:sp>
      <p:sp>
        <p:nvSpPr>
          <p:cNvPr id="22" name="TextBox 21">
            <a:extLst>
              <a:ext uri="{FF2B5EF4-FFF2-40B4-BE49-F238E27FC236}">
                <a16:creationId xmlns:a16="http://schemas.microsoft.com/office/drawing/2014/main" id="{B669925B-06AD-0FC3-AED1-5908F63A0D63}"/>
              </a:ext>
            </a:extLst>
          </p:cNvPr>
          <p:cNvSpPr txBox="1"/>
          <p:nvPr/>
        </p:nvSpPr>
        <p:spPr>
          <a:xfrm>
            <a:off x="9103029" y="2990456"/>
            <a:ext cx="2948463" cy="338554"/>
          </a:xfrm>
          <a:prstGeom prst="rect">
            <a:avLst/>
          </a:prstGeom>
          <a:noFill/>
        </p:spPr>
        <p:txBody>
          <a:bodyPr wrap="square" rtlCol="0">
            <a:spAutoFit/>
          </a:bodyPr>
          <a:lstStyle/>
          <a:p>
            <a:pPr algn="ctr"/>
            <a:r>
              <a:rPr lang="en-CA" sz="1600" b="1" dirty="0">
                <a:solidFill>
                  <a:srgbClr val="0085CA"/>
                </a:solidFill>
              </a:rPr>
              <a:t>DEMOGRAPHICS</a:t>
            </a:r>
          </a:p>
        </p:txBody>
      </p:sp>
      <p:sp>
        <p:nvSpPr>
          <p:cNvPr id="25" name="Title 8">
            <a:extLst>
              <a:ext uri="{FF2B5EF4-FFF2-40B4-BE49-F238E27FC236}">
                <a16:creationId xmlns:a16="http://schemas.microsoft.com/office/drawing/2014/main" id="{821D856B-593A-EF50-5F6B-27DB06B78102}"/>
              </a:ext>
            </a:extLst>
          </p:cNvPr>
          <p:cNvSpPr txBox="1">
            <a:spLocks/>
          </p:cNvSpPr>
          <p:nvPr/>
        </p:nvSpPr>
        <p:spPr>
          <a:xfrm>
            <a:off x="14121" y="4444469"/>
            <a:ext cx="2324989" cy="6623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indent="-171450" algn="ctr">
              <a:spcAft>
                <a:spcPts val="600"/>
              </a:spcAft>
              <a:buClr>
                <a:srgbClr val="0085CA"/>
              </a:buClr>
              <a:buFont typeface="Arial" panose="020B0604020202020204" pitchFamily="34" charset="0"/>
              <a:buChar char="•"/>
            </a:pPr>
            <a:r>
              <a:rPr lang="en-US" sz="1600" dirty="0"/>
              <a:t>Climate change is accelerating the shift to net-zero.</a:t>
            </a:r>
          </a:p>
          <a:p>
            <a:pPr marL="171450" indent="-171450" algn="ctr">
              <a:spcAft>
                <a:spcPts val="600"/>
              </a:spcAft>
              <a:buClr>
                <a:srgbClr val="0085CA"/>
              </a:buClr>
              <a:buFont typeface="Arial" panose="020B0604020202020204" pitchFamily="34" charset="0"/>
              <a:buChar char="•"/>
            </a:pPr>
            <a:r>
              <a:rPr lang="en-US" sz="1600" dirty="0"/>
              <a:t>Governments are advancing electrification across sectors.</a:t>
            </a:r>
          </a:p>
          <a:p>
            <a:pPr marL="171450" indent="-171450" algn="ctr">
              <a:spcAft>
                <a:spcPts val="600"/>
              </a:spcAft>
              <a:buClr>
                <a:srgbClr val="0085CA"/>
              </a:buClr>
              <a:buFont typeface="Arial" panose="020B0604020202020204" pitchFamily="34" charset="0"/>
              <a:buChar char="•"/>
            </a:pPr>
            <a:r>
              <a:rPr lang="en-US" sz="1600" dirty="0"/>
              <a:t>Demand for electricity is rising and evolving.</a:t>
            </a:r>
          </a:p>
          <a:p>
            <a:pPr marL="171450" indent="-171450" algn="ctr">
              <a:spcAft>
                <a:spcPts val="600"/>
              </a:spcAft>
              <a:buClr>
                <a:srgbClr val="0085CA"/>
              </a:buClr>
              <a:buFont typeface="Arial" panose="020B0604020202020204" pitchFamily="34" charset="0"/>
              <a:buChar char="•"/>
            </a:pPr>
            <a:r>
              <a:rPr lang="en-US" sz="1600" dirty="0"/>
              <a:t>Utilities must lead the clean energy transition</a:t>
            </a:r>
            <a:r>
              <a:rPr lang="en-US" sz="1400" dirty="0"/>
              <a:t>.</a:t>
            </a:r>
          </a:p>
        </p:txBody>
      </p:sp>
      <p:pic>
        <p:nvPicPr>
          <p:cNvPr id="26" name="Picture 25">
            <a:extLst>
              <a:ext uri="{FF2B5EF4-FFF2-40B4-BE49-F238E27FC236}">
                <a16:creationId xmlns:a16="http://schemas.microsoft.com/office/drawing/2014/main" id="{E785A26B-2228-7462-1A46-2C51025F8DE0}"/>
              </a:ext>
            </a:extLst>
          </p:cNvPr>
          <p:cNvPicPr>
            <a:picLocks noChangeAspect="1"/>
          </p:cNvPicPr>
          <p:nvPr/>
        </p:nvPicPr>
        <p:blipFill>
          <a:blip r:embed="rId3"/>
          <a:srcRect l="63652" t="5983" b="28738"/>
          <a:stretch/>
        </p:blipFill>
        <p:spPr>
          <a:xfrm>
            <a:off x="2639278" y="2122764"/>
            <a:ext cx="2047875" cy="766393"/>
          </a:xfrm>
          <a:prstGeom prst="rect">
            <a:avLst/>
          </a:prstGeom>
        </p:spPr>
      </p:pic>
      <p:pic>
        <p:nvPicPr>
          <p:cNvPr id="27" name="Picture 26">
            <a:extLst>
              <a:ext uri="{FF2B5EF4-FFF2-40B4-BE49-F238E27FC236}">
                <a16:creationId xmlns:a16="http://schemas.microsoft.com/office/drawing/2014/main" id="{E642F5D6-FC09-152F-34C0-AC7F404BDB66}"/>
              </a:ext>
            </a:extLst>
          </p:cNvPr>
          <p:cNvPicPr>
            <a:picLocks noChangeAspect="1"/>
          </p:cNvPicPr>
          <p:nvPr/>
        </p:nvPicPr>
        <p:blipFill>
          <a:blip r:embed="rId4"/>
          <a:srcRect r="63088" b="28538"/>
          <a:stretch/>
        </p:blipFill>
        <p:spPr>
          <a:xfrm>
            <a:off x="4602914" y="2037447"/>
            <a:ext cx="2146707" cy="766393"/>
          </a:xfrm>
          <a:prstGeom prst="rect">
            <a:avLst/>
          </a:prstGeom>
        </p:spPr>
      </p:pic>
      <p:sp>
        <p:nvSpPr>
          <p:cNvPr id="31" name="Title 8">
            <a:extLst>
              <a:ext uri="{FF2B5EF4-FFF2-40B4-BE49-F238E27FC236}">
                <a16:creationId xmlns:a16="http://schemas.microsoft.com/office/drawing/2014/main" id="{47F410AC-2F62-D543-04D6-F446C14337FD}"/>
              </a:ext>
            </a:extLst>
          </p:cNvPr>
          <p:cNvSpPr txBox="1">
            <a:spLocks/>
          </p:cNvSpPr>
          <p:nvPr/>
        </p:nvSpPr>
        <p:spPr>
          <a:xfrm>
            <a:off x="2304475" y="4565257"/>
            <a:ext cx="2324989" cy="6623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indent="-171450" algn="ctr">
              <a:spcAft>
                <a:spcPts val="600"/>
              </a:spcAft>
              <a:buClr>
                <a:srgbClr val="0085CA"/>
              </a:buClr>
              <a:buFont typeface="Arial" panose="020B0604020202020204" pitchFamily="34" charset="0"/>
              <a:buChar char="•"/>
            </a:pPr>
            <a:r>
              <a:rPr lang="en-US" sz="1600" dirty="0"/>
              <a:t>Enhanced reliability, efficiency, and outage response</a:t>
            </a:r>
          </a:p>
          <a:p>
            <a:pPr marL="171450" indent="-171450" algn="ctr">
              <a:spcAft>
                <a:spcPts val="600"/>
              </a:spcAft>
              <a:buClr>
                <a:srgbClr val="0085CA"/>
              </a:buClr>
              <a:buFont typeface="Arial" panose="020B0604020202020204" pitchFamily="34" charset="0"/>
              <a:buChar char="•"/>
            </a:pPr>
            <a:r>
              <a:rPr lang="en-US" sz="1600" dirty="0"/>
              <a:t>Improve customer service and system monitoring</a:t>
            </a:r>
          </a:p>
          <a:p>
            <a:pPr marL="171450" indent="-171450" algn="ctr">
              <a:spcAft>
                <a:spcPts val="600"/>
              </a:spcAft>
              <a:buClr>
                <a:srgbClr val="0085CA"/>
              </a:buClr>
              <a:buFont typeface="Arial" panose="020B0604020202020204" pitchFamily="34" charset="0"/>
              <a:buChar char="•"/>
            </a:pPr>
            <a:r>
              <a:rPr lang="en-US" sz="1600" dirty="0"/>
              <a:t>Increase cyber risk exposure</a:t>
            </a:r>
          </a:p>
          <a:p>
            <a:pPr marL="171450" indent="-171450" algn="ctr">
              <a:spcAft>
                <a:spcPts val="600"/>
              </a:spcAft>
              <a:buClr>
                <a:srgbClr val="0085CA"/>
              </a:buClr>
              <a:buFont typeface="Arial" panose="020B0604020202020204" pitchFamily="34" charset="0"/>
              <a:buChar char="•"/>
            </a:pPr>
            <a:r>
              <a:rPr lang="en-US" sz="1600" dirty="0"/>
              <a:t>Investment in digital platforms, processes, and skilled staff</a:t>
            </a:r>
          </a:p>
        </p:txBody>
      </p:sp>
      <p:sp>
        <p:nvSpPr>
          <p:cNvPr id="32" name="Title 8">
            <a:extLst>
              <a:ext uri="{FF2B5EF4-FFF2-40B4-BE49-F238E27FC236}">
                <a16:creationId xmlns:a16="http://schemas.microsoft.com/office/drawing/2014/main" id="{67E47D40-8368-904E-F999-D3A175FEE0D0}"/>
              </a:ext>
            </a:extLst>
          </p:cNvPr>
          <p:cNvSpPr txBox="1">
            <a:spLocks/>
          </p:cNvSpPr>
          <p:nvPr/>
        </p:nvSpPr>
        <p:spPr>
          <a:xfrm>
            <a:off x="4643585" y="4385442"/>
            <a:ext cx="2324989" cy="6623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indent="-171450" algn="ctr">
              <a:spcAft>
                <a:spcPts val="600"/>
              </a:spcAft>
              <a:buClr>
                <a:srgbClr val="0085CA"/>
              </a:buClr>
              <a:buFont typeface="Arial" panose="020B0604020202020204" pitchFamily="34" charset="0"/>
              <a:buChar char="•"/>
            </a:pPr>
            <a:r>
              <a:rPr lang="en-US" sz="1600" dirty="0"/>
              <a:t>Customers now produce, store, and manage their own electricity</a:t>
            </a:r>
          </a:p>
          <a:p>
            <a:pPr marL="171450" indent="-171450" algn="ctr">
              <a:spcAft>
                <a:spcPts val="600"/>
              </a:spcAft>
              <a:buClr>
                <a:srgbClr val="0085CA"/>
              </a:buClr>
              <a:buFont typeface="Arial" panose="020B0604020202020204" pitchFamily="34" charset="0"/>
              <a:buChar char="•"/>
            </a:pPr>
            <a:r>
              <a:rPr lang="en-US" sz="1600" dirty="0"/>
              <a:t>Growth of distributed energy resources (DERs) is accelerating</a:t>
            </a:r>
          </a:p>
          <a:p>
            <a:pPr marL="171450" indent="-171450" algn="ctr">
              <a:spcAft>
                <a:spcPts val="600"/>
              </a:spcAft>
              <a:buClr>
                <a:srgbClr val="0085CA"/>
              </a:buClr>
              <a:buFont typeface="Arial" panose="020B0604020202020204" pitchFamily="34" charset="0"/>
              <a:buChar char="•"/>
            </a:pPr>
            <a:r>
              <a:rPr lang="en-US" sz="1600" dirty="0"/>
              <a:t>Utilities must adopt new planning and operational approaches</a:t>
            </a:r>
          </a:p>
        </p:txBody>
      </p:sp>
      <p:sp>
        <p:nvSpPr>
          <p:cNvPr id="33" name="Title 8">
            <a:extLst>
              <a:ext uri="{FF2B5EF4-FFF2-40B4-BE49-F238E27FC236}">
                <a16:creationId xmlns:a16="http://schemas.microsoft.com/office/drawing/2014/main" id="{9FC4722F-FECC-215B-B9BB-B2C44F64AB1D}"/>
              </a:ext>
            </a:extLst>
          </p:cNvPr>
          <p:cNvSpPr txBox="1">
            <a:spLocks/>
          </p:cNvSpPr>
          <p:nvPr/>
        </p:nvSpPr>
        <p:spPr>
          <a:xfrm>
            <a:off x="6885182" y="4518657"/>
            <a:ext cx="2324989" cy="6623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indent="-171450" algn="ctr">
              <a:spcAft>
                <a:spcPts val="600"/>
              </a:spcAft>
              <a:buClr>
                <a:srgbClr val="0085CA"/>
              </a:buClr>
              <a:buFont typeface="Arial" panose="020B0604020202020204" pitchFamily="34" charset="0"/>
              <a:buChar char="•"/>
            </a:pPr>
            <a:r>
              <a:rPr lang="en-US" sz="1600" dirty="0"/>
              <a:t>Customers want advice, savings, and digital service</a:t>
            </a:r>
          </a:p>
          <a:p>
            <a:pPr marL="171450" indent="-171450" algn="ctr">
              <a:spcAft>
                <a:spcPts val="600"/>
              </a:spcAft>
              <a:buClr>
                <a:srgbClr val="0085CA"/>
              </a:buClr>
              <a:buFont typeface="Arial" panose="020B0604020202020204" pitchFamily="34" charset="0"/>
              <a:buChar char="•"/>
            </a:pPr>
            <a:r>
              <a:rPr lang="en-US" sz="1600" dirty="0"/>
              <a:t>Demand for sustainable solutions is rising</a:t>
            </a:r>
          </a:p>
          <a:p>
            <a:pPr marL="171450" indent="-171450" algn="ctr">
              <a:spcAft>
                <a:spcPts val="600"/>
              </a:spcAft>
              <a:buClr>
                <a:srgbClr val="0085CA"/>
              </a:buClr>
              <a:buFont typeface="Arial" panose="020B0604020202020204" pitchFamily="34" charset="0"/>
              <a:buChar char="•"/>
            </a:pPr>
            <a:r>
              <a:rPr lang="en-US" sz="1600" dirty="0"/>
              <a:t>Regulators pushing innovation and performance-based models</a:t>
            </a:r>
          </a:p>
          <a:p>
            <a:pPr marL="171450" indent="-171450" algn="ctr">
              <a:spcAft>
                <a:spcPts val="600"/>
              </a:spcAft>
              <a:buClr>
                <a:srgbClr val="0085CA"/>
              </a:buClr>
              <a:buFont typeface="Arial" panose="020B0604020202020204" pitchFamily="34" charset="0"/>
              <a:buChar char="•"/>
            </a:pPr>
            <a:r>
              <a:rPr lang="en-US" sz="1600" dirty="0"/>
              <a:t>Utilities must adapt and partner differently</a:t>
            </a:r>
          </a:p>
        </p:txBody>
      </p:sp>
      <p:sp>
        <p:nvSpPr>
          <p:cNvPr id="36" name="Title 8">
            <a:extLst>
              <a:ext uri="{FF2B5EF4-FFF2-40B4-BE49-F238E27FC236}">
                <a16:creationId xmlns:a16="http://schemas.microsoft.com/office/drawing/2014/main" id="{023805E6-E24A-5428-4309-4CC95C684E15}"/>
              </a:ext>
            </a:extLst>
          </p:cNvPr>
          <p:cNvSpPr txBox="1">
            <a:spLocks/>
          </p:cNvSpPr>
          <p:nvPr/>
        </p:nvSpPr>
        <p:spPr>
          <a:xfrm>
            <a:off x="9175536" y="4638995"/>
            <a:ext cx="2803450" cy="6623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1450" indent="-171450" algn="ctr">
              <a:spcAft>
                <a:spcPts val="600"/>
              </a:spcAft>
              <a:buClr>
                <a:srgbClr val="0085CA"/>
              </a:buClr>
              <a:buFont typeface="Arial" panose="020B0604020202020204" pitchFamily="34" charset="0"/>
              <a:buChar char="•"/>
            </a:pPr>
            <a:r>
              <a:rPr lang="en-US" sz="1600" dirty="0"/>
              <a:t>Competition amid flat population growth, especially in Northern Ontario</a:t>
            </a:r>
          </a:p>
          <a:p>
            <a:pPr marL="171450" indent="-171450" algn="ctr">
              <a:spcAft>
                <a:spcPts val="600"/>
              </a:spcAft>
              <a:buClr>
                <a:srgbClr val="0085CA"/>
              </a:buClr>
              <a:buFont typeface="Arial" panose="020B0604020202020204" pitchFamily="34" charset="0"/>
              <a:buChar char="•"/>
            </a:pPr>
            <a:r>
              <a:rPr lang="en-US" sz="1600" dirty="0"/>
              <a:t>Utilities must be employers of choice and community leaders</a:t>
            </a:r>
          </a:p>
          <a:p>
            <a:pPr marL="171450" indent="-171450" algn="ctr">
              <a:spcAft>
                <a:spcPts val="600"/>
              </a:spcAft>
              <a:buClr>
                <a:srgbClr val="0085CA"/>
              </a:buClr>
              <a:buFont typeface="Arial" panose="020B0604020202020204" pitchFamily="34" charset="0"/>
              <a:buChar char="•"/>
            </a:pPr>
            <a:r>
              <a:rPr lang="en-US" sz="1600" dirty="0"/>
              <a:t>Customers demand transparency, affordability, and local support</a:t>
            </a:r>
          </a:p>
          <a:p>
            <a:pPr marL="171450" indent="-171450" algn="ctr">
              <a:spcAft>
                <a:spcPts val="600"/>
              </a:spcAft>
              <a:buClr>
                <a:srgbClr val="0085CA"/>
              </a:buClr>
              <a:buFont typeface="Arial" panose="020B0604020202020204" pitchFamily="34" charset="0"/>
              <a:buChar char="•"/>
            </a:pPr>
            <a:r>
              <a:rPr lang="en-US" sz="1600" dirty="0"/>
              <a:t>Strong focus on sustainability and reconciliation aligns with customer values</a:t>
            </a:r>
          </a:p>
        </p:txBody>
      </p:sp>
      <p:pic>
        <p:nvPicPr>
          <p:cNvPr id="2" name="Picture 1">
            <a:extLst>
              <a:ext uri="{FF2B5EF4-FFF2-40B4-BE49-F238E27FC236}">
                <a16:creationId xmlns:a16="http://schemas.microsoft.com/office/drawing/2014/main" id="{28EC954E-6EF5-2377-702B-F7754B07D27C}"/>
              </a:ext>
            </a:extLst>
          </p:cNvPr>
          <p:cNvPicPr>
            <a:picLocks noChangeAspect="1"/>
          </p:cNvPicPr>
          <p:nvPr/>
        </p:nvPicPr>
        <p:blipFill>
          <a:blip r:embed="rId3"/>
          <a:srcRect t="5983" r="65363" b="28738"/>
          <a:stretch/>
        </p:blipFill>
        <p:spPr>
          <a:xfrm>
            <a:off x="61471" y="2132962"/>
            <a:ext cx="1951475" cy="766393"/>
          </a:xfrm>
          <a:prstGeom prst="rect">
            <a:avLst/>
          </a:prstGeom>
        </p:spPr>
      </p:pic>
      <p:pic>
        <p:nvPicPr>
          <p:cNvPr id="3" name="Picture 2">
            <a:extLst>
              <a:ext uri="{FF2B5EF4-FFF2-40B4-BE49-F238E27FC236}">
                <a16:creationId xmlns:a16="http://schemas.microsoft.com/office/drawing/2014/main" id="{4E3358B3-D694-1EBF-2597-753B9F40EB6E}"/>
              </a:ext>
            </a:extLst>
          </p:cNvPr>
          <p:cNvPicPr>
            <a:picLocks noChangeAspect="1"/>
          </p:cNvPicPr>
          <p:nvPr/>
        </p:nvPicPr>
        <p:blipFill>
          <a:blip r:embed="rId3"/>
          <a:srcRect l="63652" t="5983" b="28738"/>
          <a:stretch/>
        </p:blipFill>
        <p:spPr>
          <a:xfrm>
            <a:off x="2564331" y="2145583"/>
            <a:ext cx="2047875" cy="766393"/>
          </a:xfrm>
          <a:prstGeom prst="rect">
            <a:avLst/>
          </a:prstGeom>
        </p:spPr>
      </p:pic>
    </p:spTree>
    <p:extLst>
      <p:ext uri="{BB962C8B-B14F-4D97-AF65-F5344CB8AC3E}">
        <p14:creationId xmlns:p14="http://schemas.microsoft.com/office/powerpoint/2010/main" val="22867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blue and white background&#10;&#10;AI-generated content may be incorrect.">
            <a:extLst>
              <a:ext uri="{FF2B5EF4-FFF2-40B4-BE49-F238E27FC236}">
                <a16:creationId xmlns:a16="http://schemas.microsoft.com/office/drawing/2014/main" id="{88BB20C0-A419-6458-ADDF-6A871305010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r="76485"/>
          <a:stretch/>
        </p:blipFill>
        <p:spPr>
          <a:xfrm>
            <a:off x="1" y="0"/>
            <a:ext cx="1920240" cy="6858000"/>
          </a:xfrm>
        </p:spPr>
      </p:pic>
      <p:pic>
        <p:nvPicPr>
          <p:cNvPr id="26" name="Content Placeholder 25" descr="A blue circle with white lines and a sun&#10;&#10;AI-generated content may be incorrect.">
            <a:extLst>
              <a:ext uri="{FF2B5EF4-FFF2-40B4-BE49-F238E27FC236}">
                <a16:creationId xmlns:a16="http://schemas.microsoft.com/office/drawing/2014/main" id="{6F887689-F0A6-522A-B739-3C13EDB9679D}"/>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012603" y="-487596"/>
            <a:ext cx="1586578" cy="7345596"/>
          </a:xfrm>
        </p:spPr>
      </p:pic>
      <p:sp>
        <p:nvSpPr>
          <p:cNvPr id="27" name="Title 8">
            <a:extLst>
              <a:ext uri="{FF2B5EF4-FFF2-40B4-BE49-F238E27FC236}">
                <a16:creationId xmlns:a16="http://schemas.microsoft.com/office/drawing/2014/main" id="{3F62CAB8-36A5-3846-67AC-98483C100787}"/>
              </a:ext>
            </a:extLst>
          </p:cNvPr>
          <p:cNvSpPr txBox="1">
            <a:spLocks/>
          </p:cNvSpPr>
          <p:nvPr/>
        </p:nvSpPr>
        <p:spPr>
          <a:xfrm>
            <a:off x="3918005" y="935397"/>
            <a:ext cx="6518565" cy="7428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OUR ASPIRATIONAL GOALS </a:t>
            </a:r>
          </a:p>
        </p:txBody>
      </p:sp>
      <p:sp>
        <p:nvSpPr>
          <p:cNvPr id="28" name="TextBox 27">
            <a:extLst>
              <a:ext uri="{FF2B5EF4-FFF2-40B4-BE49-F238E27FC236}">
                <a16:creationId xmlns:a16="http://schemas.microsoft.com/office/drawing/2014/main" id="{5131B95A-759A-E5BA-D41F-989A9B533DF0}"/>
              </a:ext>
            </a:extLst>
          </p:cNvPr>
          <p:cNvSpPr txBox="1"/>
          <p:nvPr/>
        </p:nvSpPr>
        <p:spPr>
          <a:xfrm>
            <a:off x="3918006" y="1619835"/>
            <a:ext cx="2047876" cy="338554"/>
          </a:xfrm>
          <a:prstGeom prst="rect">
            <a:avLst/>
          </a:prstGeom>
          <a:noFill/>
        </p:spPr>
        <p:txBody>
          <a:bodyPr wrap="square" rtlCol="0">
            <a:spAutoFit/>
          </a:bodyPr>
          <a:lstStyle/>
          <a:p>
            <a:r>
              <a:rPr lang="en-CA" sz="1600" b="1" dirty="0">
                <a:solidFill>
                  <a:srgbClr val="0085CA"/>
                </a:solidFill>
              </a:rPr>
              <a:t>RELIABILITY</a:t>
            </a:r>
          </a:p>
        </p:txBody>
      </p:sp>
      <p:sp>
        <p:nvSpPr>
          <p:cNvPr id="29" name="TextBox 28">
            <a:extLst>
              <a:ext uri="{FF2B5EF4-FFF2-40B4-BE49-F238E27FC236}">
                <a16:creationId xmlns:a16="http://schemas.microsoft.com/office/drawing/2014/main" id="{ED3D0E2E-ACEF-696E-0706-2E3D77F52975}"/>
              </a:ext>
            </a:extLst>
          </p:cNvPr>
          <p:cNvSpPr txBox="1"/>
          <p:nvPr/>
        </p:nvSpPr>
        <p:spPr>
          <a:xfrm>
            <a:off x="3918007" y="1886536"/>
            <a:ext cx="6261390" cy="584775"/>
          </a:xfrm>
          <a:prstGeom prst="rect">
            <a:avLst/>
          </a:prstGeom>
          <a:noFill/>
        </p:spPr>
        <p:txBody>
          <a:bodyPr wrap="square" rtlCol="0">
            <a:spAutoFit/>
          </a:bodyPr>
          <a:lstStyle/>
          <a:p>
            <a:r>
              <a:rPr lang="en-CA" sz="1600" b="1" dirty="0">
                <a:solidFill>
                  <a:srgbClr val="002B49"/>
                </a:solidFill>
              </a:rPr>
              <a:t>WE ARE BUILDING A MODERN GRID THAT SUPPORTS ELECTRIFICATION.</a:t>
            </a:r>
          </a:p>
        </p:txBody>
      </p:sp>
      <p:sp>
        <p:nvSpPr>
          <p:cNvPr id="30" name="TextBox 29">
            <a:extLst>
              <a:ext uri="{FF2B5EF4-FFF2-40B4-BE49-F238E27FC236}">
                <a16:creationId xmlns:a16="http://schemas.microsoft.com/office/drawing/2014/main" id="{2CC93A36-436D-2F2E-A1A9-C37CB7D9892A}"/>
              </a:ext>
            </a:extLst>
          </p:cNvPr>
          <p:cNvSpPr txBox="1"/>
          <p:nvPr/>
        </p:nvSpPr>
        <p:spPr>
          <a:xfrm>
            <a:off x="3918005" y="3376201"/>
            <a:ext cx="2047876" cy="338554"/>
          </a:xfrm>
          <a:prstGeom prst="rect">
            <a:avLst/>
          </a:prstGeom>
          <a:noFill/>
        </p:spPr>
        <p:txBody>
          <a:bodyPr wrap="square" rtlCol="0">
            <a:spAutoFit/>
          </a:bodyPr>
          <a:lstStyle/>
          <a:p>
            <a:r>
              <a:rPr lang="en-CA" sz="1600" b="1" dirty="0">
                <a:solidFill>
                  <a:srgbClr val="0085CA"/>
                </a:solidFill>
              </a:rPr>
              <a:t>CUSTOMERS</a:t>
            </a:r>
          </a:p>
        </p:txBody>
      </p:sp>
      <p:sp>
        <p:nvSpPr>
          <p:cNvPr id="31" name="TextBox 30">
            <a:extLst>
              <a:ext uri="{FF2B5EF4-FFF2-40B4-BE49-F238E27FC236}">
                <a16:creationId xmlns:a16="http://schemas.microsoft.com/office/drawing/2014/main" id="{2F45499D-7419-7098-0DDB-9A8841A620D5}"/>
              </a:ext>
            </a:extLst>
          </p:cNvPr>
          <p:cNvSpPr txBox="1"/>
          <p:nvPr/>
        </p:nvSpPr>
        <p:spPr>
          <a:xfrm>
            <a:off x="3918006" y="3637244"/>
            <a:ext cx="6261390" cy="584775"/>
          </a:xfrm>
          <a:prstGeom prst="rect">
            <a:avLst/>
          </a:prstGeom>
          <a:noFill/>
        </p:spPr>
        <p:txBody>
          <a:bodyPr wrap="square" rtlCol="0">
            <a:spAutoFit/>
          </a:bodyPr>
          <a:lstStyle/>
          <a:p>
            <a:r>
              <a:rPr lang="en-CA" sz="1600" b="1" dirty="0">
                <a:solidFill>
                  <a:srgbClr val="002B49"/>
                </a:solidFill>
              </a:rPr>
              <a:t>WE ARE A TRUSTED PARTNER THAT DELIVERS EXCEPTIONAL SERVICE.</a:t>
            </a:r>
          </a:p>
        </p:txBody>
      </p:sp>
      <p:sp>
        <p:nvSpPr>
          <p:cNvPr id="35" name="TextBox 34">
            <a:extLst>
              <a:ext uri="{FF2B5EF4-FFF2-40B4-BE49-F238E27FC236}">
                <a16:creationId xmlns:a16="http://schemas.microsoft.com/office/drawing/2014/main" id="{9D36AFC1-6894-424F-7540-4291099B5A1B}"/>
              </a:ext>
            </a:extLst>
          </p:cNvPr>
          <p:cNvSpPr txBox="1"/>
          <p:nvPr/>
        </p:nvSpPr>
        <p:spPr>
          <a:xfrm>
            <a:off x="3918005" y="5195048"/>
            <a:ext cx="2047876" cy="338554"/>
          </a:xfrm>
          <a:prstGeom prst="rect">
            <a:avLst/>
          </a:prstGeom>
          <a:noFill/>
        </p:spPr>
        <p:txBody>
          <a:bodyPr wrap="square" rtlCol="0">
            <a:spAutoFit/>
          </a:bodyPr>
          <a:lstStyle/>
          <a:p>
            <a:r>
              <a:rPr lang="en-CA" sz="1600" b="1" dirty="0">
                <a:solidFill>
                  <a:srgbClr val="0085CA"/>
                </a:solidFill>
              </a:rPr>
              <a:t>PEOPLE</a:t>
            </a:r>
          </a:p>
        </p:txBody>
      </p:sp>
      <p:sp>
        <p:nvSpPr>
          <p:cNvPr id="36" name="TextBox 35">
            <a:extLst>
              <a:ext uri="{FF2B5EF4-FFF2-40B4-BE49-F238E27FC236}">
                <a16:creationId xmlns:a16="http://schemas.microsoft.com/office/drawing/2014/main" id="{78A5E8B3-63DE-B733-80E5-98D662A7AD14}"/>
              </a:ext>
            </a:extLst>
          </p:cNvPr>
          <p:cNvSpPr txBox="1"/>
          <p:nvPr/>
        </p:nvSpPr>
        <p:spPr>
          <a:xfrm>
            <a:off x="3918006" y="5456519"/>
            <a:ext cx="6261390" cy="338554"/>
          </a:xfrm>
          <a:prstGeom prst="rect">
            <a:avLst/>
          </a:prstGeom>
          <a:noFill/>
        </p:spPr>
        <p:txBody>
          <a:bodyPr wrap="square" rtlCol="0">
            <a:spAutoFit/>
          </a:bodyPr>
          <a:lstStyle/>
          <a:p>
            <a:r>
              <a:rPr lang="en-CA" sz="1600" b="1" dirty="0">
                <a:solidFill>
                  <a:srgbClr val="002B49"/>
                </a:solidFill>
              </a:rPr>
              <a:t>A GREAT PLACE TO WORK AND GROW. </a:t>
            </a:r>
          </a:p>
        </p:txBody>
      </p:sp>
      <p:sp>
        <p:nvSpPr>
          <p:cNvPr id="37" name="TextBox 36">
            <a:extLst>
              <a:ext uri="{FF2B5EF4-FFF2-40B4-BE49-F238E27FC236}">
                <a16:creationId xmlns:a16="http://schemas.microsoft.com/office/drawing/2014/main" id="{27A37665-C4B8-3186-5C18-D72A17EEEBD2}"/>
              </a:ext>
            </a:extLst>
          </p:cNvPr>
          <p:cNvSpPr txBox="1"/>
          <p:nvPr/>
        </p:nvSpPr>
        <p:spPr>
          <a:xfrm>
            <a:off x="3918006" y="2386225"/>
            <a:ext cx="6261390" cy="954107"/>
          </a:xfrm>
          <a:prstGeom prst="rect">
            <a:avLst/>
          </a:prstGeom>
          <a:noFill/>
        </p:spPr>
        <p:txBody>
          <a:bodyPr wrap="square" rtlCol="0">
            <a:spAutoFit/>
          </a:bodyPr>
          <a:lstStyle/>
          <a:p>
            <a:r>
              <a:rPr lang="en-US" sz="1400" dirty="0"/>
              <a:t>We continue to invest in the Distribution System Plan to prepare for a future driven by digitalization and evolving operational technologies. These efforts support reliability through strong business continuity practices, while reinforcing our focus on cybersecurity and risk management.</a:t>
            </a:r>
            <a:endParaRPr lang="en-CA" sz="1400" dirty="0"/>
          </a:p>
        </p:txBody>
      </p:sp>
      <p:sp>
        <p:nvSpPr>
          <p:cNvPr id="38" name="TextBox 37">
            <a:extLst>
              <a:ext uri="{FF2B5EF4-FFF2-40B4-BE49-F238E27FC236}">
                <a16:creationId xmlns:a16="http://schemas.microsoft.com/office/drawing/2014/main" id="{1AAEF1BA-3635-2C3E-17A4-6B733ED80FBB}"/>
              </a:ext>
            </a:extLst>
          </p:cNvPr>
          <p:cNvSpPr txBox="1"/>
          <p:nvPr/>
        </p:nvSpPr>
        <p:spPr>
          <a:xfrm>
            <a:off x="3918006" y="4150548"/>
            <a:ext cx="6261390" cy="954107"/>
          </a:xfrm>
          <a:prstGeom prst="rect">
            <a:avLst/>
          </a:prstGeom>
          <a:noFill/>
        </p:spPr>
        <p:txBody>
          <a:bodyPr wrap="square" rtlCol="0">
            <a:spAutoFit/>
          </a:bodyPr>
          <a:lstStyle/>
          <a:p>
            <a:r>
              <a:rPr lang="en-US" sz="1400" dirty="0"/>
              <a:t>SYNERGY NORTH is committed to delivering reliable electricity and related services with fairness, trust, and dependability. We focus on understanding customer needs, providing exceptional service, and maintaining a strong, visible presence in the communities we serve.</a:t>
            </a:r>
            <a:endParaRPr lang="en-CA" sz="1400" dirty="0"/>
          </a:p>
        </p:txBody>
      </p:sp>
      <p:sp>
        <p:nvSpPr>
          <p:cNvPr id="40" name="TextBox 39">
            <a:extLst>
              <a:ext uri="{FF2B5EF4-FFF2-40B4-BE49-F238E27FC236}">
                <a16:creationId xmlns:a16="http://schemas.microsoft.com/office/drawing/2014/main" id="{DD507734-1967-1877-43AD-ACD3185289E3}"/>
              </a:ext>
            </a:extLst>
          </p:cNvPr>
          <p:cNvSpPr txBox="1"/>
          <p:nvPr/>
        </p:nvSpPr>
        <p:spPr>
          <a:xfrm>
            <a:off x="3918006" y="5792105"/>
            <a:ext cx="6261390" cy="954107"/>
          </a:xfrm>
          <a:prstGeom prst="rect">
            <a:avLst/>
          </a:prstGeom>
          <a:noFill/>
        </p:spPr>
        <p:txBody>
          <a:bodyPr wrap="square" rtlCol="0">
            <a:spAutoFit/>
          </a:bodyPr>
          <a:lstStyle/>
          <a:p>
            <a:r>
              <a:rPr lang="en-US" sz="1400" dirty="0"/>
              <a:t>Our employees are essential to serving our customers, and their safety is our top priority. SYNERGY NORTH is a recognized leader in health and safety, committed to providing a safe, healthy work environment that extends into our employees’ personal lives and the communities we serve.</a:t>
            </a:r>
            <a:endParaRPr lang="en-CA" sz="1400" dirty="0"/>
          </a:p>
        </p:txBody>
      </p:sp>
      <p:sp>
        <p:nvSpPr>
          <p:cNvPr id="3" name="Title 8">
            <a:extLst>
              <a:ext uri="{FF2B5EF4-FFF2-40B4-BE49-F238E27FC236}">
                <a16:creationId xmlns:a16="http://schemas.microsoft.com/office/drawing/2014/main" id="{0590E8C7-17D1-5435-6CA1-C32E064E9E7D}"/>
              </a:ext>
            </a:extLst>
          </p:cNvPr>
          <p:cNvSpPr txBox="1">
            <a:spLocks/>
          </p:cNvSpPr>
          <p:nvPr/>
        </p:nvSpPr>
        <p:spPr>
          <a:xfrm>
            <a:off x="10179396" y="967754"/>
            <a:ext cx="1790100" cy="742850"/>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a:solidFill>
                  <a:srgbClr val="002B49"/>
                </a:solidFill>
              </a:rPr>
              <a:t>OUR STRATEGY</a:t>
            </a:r>
          </a:p>
        </p:txBody>
      </p:sp>
      <p:sp>
        <p:nvSpPr>
          <p:cNvPr id="5" name="TextBox 4">
            <a:extLst>
              <a:ext uri="{FF2B5EF4-FFF2-40B4-BE49-F238E27FC236}">
                <a16:creationId xmlns:a16="http://schemas.microsoft.com/office/drawing/2014/main" id="{76527B78-F929-1030-88ED-F25900332592}"/>
              </a:ext>
            </a:extLst>
          </p:cNvPr>
          <p:cNvSpPr txBox="1"/>
          <p:nvPr/>
        </p:nvSpPr>
        <p:spPr>
          <a:xfrm>
            <a:off x="10352334" y="1675135"/>
            <a:ext cx="1617162" cy="338554"/>
          </a:xfrm>
          <a:prstGeom prst="rect">
            <a:avLst/>
          </a:prstGeom>
          <a:noFill/>
        </p:spPr>
        <p:txBody>
          <a:bodyPr wrap="square" rtlCol="0">
            <a:spAutoFit/>
          </a:bodyPr>
          <a:lstStyle/>
          <a:p>
            <a:pPr algn="ctr"/>
            <a:r>
              <a:rPr lang="en-CA" sz="1600" b="1" dirty="0">
                <a:solidFill>
                  <a:srgbClr val="0085CA"/>
                </a:solidFill>
              </a:rPr>
              <a:t>Grow our Grid</a:t>
            </a:r>
          </a:p>
        </p:txBody>
      </p:sp>
      <p:sp>
        <p:nvSpPr>
          <p:cNvPr id="8" name="TextBox 7">
            <a:extLst>
              <a:ext uri="{FF2B5EF4-FFF2-40B4-BE49-F238E27FC236}">
                <a16:creationId xmlns:a16="http://schemas.microsoft.com/office/drawing/2014/main" id="{C12D0EB2-207E-545A-367E-941E37020741}"/>
              </a:ext>
            </a:extLst>
          </p:cNvPr>
          <p:cNvSpPr txBox="1"/>
          <p:nvPr/>
        </p:nvSpPr>
        <p:spPr>
          <a:xfrm>
            <a:off x="10352334" y="3391377"/>
            <a:ext cx="1617162" cy="584775"/>
          </a:xfrm>
          <a:prstGeom prst="rect">
            <a:avLst/>
          </a:prstGeom>
          <a:noFill/>
        </p:spPr>
        <p:txBody>
          <a:bodyPr wrap="square" rtlCol="0">
            <a:spAutoFit/>
          </a:bodyPr>
          <a:lstStyle/>
          <a:p>
            <a:pPr algn="ctr"/>
            <a:r>
              <a:rPr lang="en-CA" sz="1600" b="1" dirty="0">
                <a:solidFill>
                  <a:srgbClr val="0085CA"/>
                </a:solidFill>
              </a:rPr>
              <a:t>Grow with our Customers</a:t>
            </a:r>
          </a:p>
        </p:txBody>
      </p:sp>
      <p:sp>
        <p:nvSpPr>
          <p:cNvPr id="10" name="TextBox 9">
            <a:extLst>
              <a:ext uri="{FF2B5EF4-FFF2-40B4-BE49-F238E27FC236}">
                <a16:creationId xmlns:a16="http://schemas.microsoft.com/office/drawing/2014/main" id="{C43624EB-C5C1-A621-DDAA-EE66090689CC}"/>
              </a:ext>
            </a:extLst>
          </p:cNvPr>
          <p:cNvSpPr txBox="1"/>
          <p:nvPr/>
        </p:nvSpPr>
        <p:spPr>
          <a:xfrm>
            <a:off x="10352334" y="5287242"/>
            <a:ext cx="1717746" cy="338554"/>
          </a:xfrm>
          <a:prstGeom prst="rect">
            <a:avLst/>
          </a:prstGeom>
          <a:noFill/>
        </p:spPr>
        <p:txBody>
          <a:bodyPr wrap="square" rtlCol="0">
            <a:spAutoFit/>
          </a:bodyPr>
          <a:lstStyle/>
          <a:p>
            <a:pPr algn="ctr"/>
            <a:r>
              <a:rPr lang="en-CA" sz="1600" b="1" dirty="0">
                <a:solidFill>
                  <a:srgbClr val="0085CA"/>
                </a:solidFill>
              </a:rPr>
              <a:t>Grow our People</a:t>
            </a:r>
          </a:p>
        </p:txBody>
      </p:sp>
      <p:sp>
        <p:nvSpPr>
          <p:cNvPr id="11" name="Arrow: Down 10">
            <a:extLst>
              <a:ext uri="{FF2B5EF4-FFF2-40B4-BE49-F238E27FC236}">
                <a16:creationId xmlns:a16="http://schemas.microsoft.com/office/drawing/2014/main" id="{EF71FCFE-AAB8-E322-2226-F6059481218F}"/>
              </a:ext>
            </a:extLst>
          </p:cNvPr>
          <p:cNvSpPr/>
          <p:nvPr/>
        </p:nvSpPr>
        <p:spPr>
          <a:xfrm>
            <a:off x="11045952" y="2258568"/>
            <a:ext cx="301752" cy="106621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Arrow: Down 13">
            <a:extLst>
              <a:ext uri="{FF2B5EF4-FFF2-40B4-BE49-F238E27FC236}">
                <a16:creationId xmlns:a16="http://schemas.microsoft.com/office/drawing/2014/main" id="{BC54540F-3D7B-92F9-63C9-F8F6B76CFC9E}"/>
              </a:ext>
            </a:extLst>
          </p:cNvPr>
          <p:cNvSpPr/>
          <p:nvPr/>
        </p:nvSpPr>
        <p:spPr>
          <a:xfrm>
            <a:off x="11060331" y="4128837"/>
            <a:ext cx="301752" cy="106621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89373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blue and white background&#10;&#10;AI-generated content may be incorrect.">
            <a:extLst>
              <a:ext uri="{FF2B5EF4-FFF2-40B4-BE49-F238E27FC236}">
                <a16:creationId xmlns:a16="http://schemas.microsoft.com/office/drawing/2014/main" id="{872842C2-B327-A37D-1912-53D59447F89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t="-1" b="68704"/>
          <a:stretch>
            <a:fillRect/>
          </a:stretch>
        </p:blipFill>
        <p:spPr>
          <a:xfrm>
            <a:off x="-1504" y="-1242424"/>
            <a:ext cx="12191980" cy="2146352"/>
          </a:xfrm>
          <a:prstGeom prst="rect">
            <a:avLst/>
          </a:prstGeom>
        </p:spPr>
      </p:pic>
      <p:sp>
        <p:nvSpPr>
          <p:cNvPr id="7" name="Title 8">
            <a:extLst>
              <a:ext uri="{FF2B5EF4-FFF2-40B4-BE49-F238E27FC236}">
                <a16:creationId xmlns:a16="http://schemas.microsoft.com/office/drawing/2014/main" id="{7638D0ED-1F0F-24B6-95CC-97EE4C9CE5B4}"/>
              </a:ext>
            </a:extLst>
          </p:cNvPr>
          <p:cNvSpPr txBox="1">
            <a:spLocks/>
          </p:cNvSpPr>
          <p:nvPr/>
        </p:nvSpPr>
        <p:spPr>
          <a:xfrm>
            <a:off x="452769" y="-713773"/>
            <a:ext cx="7956841" cy="9915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600" b="1" dirty="0">
                <a:solidFill>
                  <a:schemeClr val="accent1">
                    <a:lumMod val="20000"/>
                    <a:lumOff val="80000"/>
                  </a:schemeClr>
                </a:solidFill>
              </a:rPr>
              <a:t>OUR 8 KEY INITIATIVES FOR GROWTH</a:t>
            </a:r>
          </a:p>
        </p:txBody>
      </p:sp>
      <p:sp>
        <p:nvSpPr>
          <p:cNvPr id="9" name="Title 8">
            <a:extLst>
              <a:ext uri="{FF2B5EF4-FFF2-40B4-BE49-F238E27FC236}">
                <a16:creationId xmlns:a16="http://schemas.microsoft.com/office/drawing/2014/main" id="{51B57DFB-F13D-E07D-CFC3-C2407DEB34EE}"/>
              </a:ext>
            </a:extLst>
          </p:cNvPr>
          <p:cNvSpPr txBox="1">
            <a:spLocks/>
          </p:cNvSpPr>
          <p:nvPr/>
        </p:nvSpPr>
        <p:spPr>
          <a:xfrm>
            <a:off x="1151116" y="3691932"/>
            <a:ext cx="3728510"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ADVANCING </a:t>
            </a:r>
          </a:p>
          <a:p>
            <a:r>
              <a:rPr lang="en-CA" sz="3200" b="1" dirty="0">
                <a:solidFill>
                  <a:srgbClr val="002B49"/>
                </a:solidFill>
              </a:rPr>
              <a:t>TECHNOLOGY</a:t>
            </a:r>
          </a:p>
        </p:txBody>
      </p:sp>
      <p:sp>
        <p:nvSpPr>
          <p:cNvPr id="10" name="Title 8">
            <a:extLst>
              <a:ext uri="{FF2B5EF4-FFF2-40B4-BE49-F238E27FC236}">
                <a16:creationId xmlns:a16="http://schemas.microsoft.com/office/drawing/2014/main" id="{BEE1A411-3178-C7CC-26E1-C357F2F61A2F}"/>
              </a:ext>
            </a:extLst>
          </p:cNvPr>
          <p:cNvSpPr txBox="1">
            <a:spLocks/>
          </p:cNvSpPr>
          <p:nvPr/>
        </p:nvSpPr>
        <p:spPr>
          <a:xfrm>
            <a:off x="6670547" y="1339132"/>
            <a:ext cx="4239617"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RISK: </a:t>
            </a:r>
          </a:p>
          <a:p>
            <a:r>
              <a:rPr lang="en-CA" sz="3200" b="1" dirty="0">
                <a:solidFill>
                  <a:srgbClr val="002B49"/>
                </a:solidFill>
              </a:rPr>
              <a:t>BUSINESS CONTINUITY</a:t>
            </a:r>
          </a:p>
        </p:txBody>
      </p:sp>
      <p:sp>
        <p:nvSpPr>
          <p:cNvPr id="12" name="Title 8">
            <a:extLst>
              <a:ext uri="{FF2B5EF4-FFF2-40B4-BE49-F238E27FC236}">
                <a16:creationId xmlns:a16="http://schemas.microsoft.com/office/drawing/2014/main" id="{B0B1314F-6EE2-F568-A809-08F427E5D6A5}"/>
              </a:ext>
            </a:extLst>
          </p:cNvPr>
          <p:cNvSpPr txBox="1">
            <a:spLocks/>
          </p:cNvSpPr>
          <p:nvPr/>
        </p:nvSpPr>
        <p:spPr>
          <a:xfrm>
            <a:off x="6681958" y="3523654"/>
            <a:ext cx="5168666" cy="108492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2800" b="1" dirty="0">
                <a:solidFill>
                  <a:srgbClr val="002B49"/>
                </a:solidFill>
              </a:rPr>
              <a:t>DISTRIBUTED ENERGY RESOURCES AND ELECTRIFICATION</a:t>
            </a:r>
          </a:p>
        </p:txBody>
      </p:sp>
      <p:sp>
        <p:nvSpPr>
          <p:cNvPr id="19" name="Oval 18">
            <a:extLst>
              <a:ext uri="{FF2B5EF4-FFF2-40B4-BE49-F238E27FC236}">
                <a16:creationId xmlns:a16="http://schemas.microsoft.com/office/drawing/2014/main" id="{C4D6F02B-2AC1-5A85-427E-3E68AA675139}"/>
              </a:ext>
            </a:extLst>
          </p:cNvPr>
          <p:cNvSpPr/>
          <p:nvPr/>
        </p:nvSpPr>
        <p:spPr>
          <a:xfrm>
            <a:off x="452769" y="1313816"/>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16658ECB-EA0C-D6FC-F78D-7586A3A194CB}"/>
              </a:ext>
            </a:extLst>
          </p:cNvPr>
          <p:cNvSpPr txBox="1"/>
          <p:nvPr/>
        </p:nvSpPr>
        <p:spPr>
          <a:xfrm>
            <a:off x="538494" y="1363339"/>
            <a:ext cx="304800" cy="400110"/>
          </a:xfrm>
          <a:prstGeom prst="rect">
            <a:avLst/>
          </a:prstGeom>
          <a:noFill/>
        </p:spPr>
        <p:txBody>
          <a:bodyPr wrap="square" rtlCol="0">
            <a:spAutoFit/>
          </a:bodyPr>
          <a:lstStyle/>
          <a:p>
            <a:r>
              <a:rPr lang="en-CA" sz="2000" b="1" dirty="0">
                <a:solidFill>
                  <a:schemeClr val="bg1"/>
                </a:solidFill>
              </a:rPr>
              <a:t>1</a:t>
            </a:r>
          </a:p>
        </p:txBody>
      </p:sp>
      <p:sp>
        <p:nvSpPr>
          <p:cNvPr id="21" name="Oval 20">
            <a:extLst>
              <a:ext uri="{FF2B5EF4-FFF2-40B4-BE49-F238E27FC236}">
                <a16:creationId xmlns:a16="http://schemas.microsoft.com/office/drawing/2014/main" id="{DD1D0B47-F1CB-60F7-2335-F86778A1FA54}"/>
              </a:ext>
            </a:extLst>
          </p:cNvPr>
          <p:cNvSpPr/>
          <p:nvPr/>
        </p:nvSpPr>
        <p:spPr>
          <a:xfrm>
            <a:off x="534037" y="3631964"/>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a:extLst>
              <a:ext uri="{FF2B5EF4-FFF2-40B4-BE49-F238E27FC236}">
                <a16:creationId xmlns:a16="http://schemas.microsoft.com/office/drawing/2014/main" id="{E35D5DB2-2A78-6422-E7E3-24E1B9D94986}"/>
              </a:ext>
            </a:extLst>
          </p:cNvPr>
          <p:cNvSpPr txBox="1"/>
          <p:nvPr/>
        </p:nvSpPr>
        <p:spPr>
          <a:xfrm>
            <a:off x="619762" y="3681487"/>
            <a:ext cx="304800" cy="400110"/>
          </a:xfrm>
          <a:prstGeom prst="rect">
            <a:avLst/>
          </a:prstGeom>
          <a:noFill/>
        </p:spPr>
        <p:txBody>
          <a:bodyPr wrap="square" rtlCol="0">
            <a:spAutoFit/>
          </a:bodyPr>
          <a:lstStyle/>
          <a:p>
            <a:r>
              <a:rPr lang="en-CA" sz="2000" b="1" dirty="0">
                <a:solidFill>
                  <a:schemeClr val="bg1"/>
                </a:solidFill>
              </a:rPr>
              <a:t>2</a:t>
            </a:r>
          </a:p>
        </p:txBody>
      </p:sp>
      <p:sp>
        <p:nvSpPr>
          <p:cNvPr id="23" name="Oval 22">
            <a:extLst>
              <a:ext uri="{FF2B5EF4-FFF2-40B4-BE49-F238E27FC236}">
                <a16:creationId xmlns:a16="http://schemas.microsoft.com/office/drawing/2014/main" id="{DDAEDE30-4238-F8E3-4ED2-318029425618}"/>
              </a:ext>
            </a:extLst>
          </p:cNvPr>
          <p:cNvSpPr/>
          <p:nvPr/>
        </p:nvSpPr>
        <p:spPr>
          <a:xfrm>
            <a:off x="6049233" y="1326468"/>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CD9B3BFF-769B-193E-B2F0-563A0E639225}"/>
              </a:ext>
            </a:extLst>
          </p:cNvPr>
          <p:cNvSpPr txBox="1"/>
          <p:nvPr/>
        </p:nvSpPr>
        <p:spPr>
          <a:xfrm>
            <a:off x="6134958" y="1375991"/>
            <a:ext cx="304800" cy="400110"/>
          </a:xfrm>
          <a:prstGeom prst="rect">
            <a:avLst/>
          </a:prstGeom>
          <a:noFill/>
        </p:spPr>
        <p:txBody>
          <a:bodyPr wrap="square" rtlCol="0">
            <a:spAutoFit/>
          </a:bodyPr>
          <a:lstStyle/>
          <a:p>
            <a:r>
              <a:rPr lang="en-CA" sz="2000" b="1" dirty="0">
                <a:solidFill>
                  <a:schemeClr val="bg1"/>
                </a:solidFill>
              </a:rPr>
              <a:t>3</a:t>
            </a:r>
          </a:p>
        </p:txBody>
      </p:sp>
      <p:sp>
        <p:nvSpPr>
          <p:cNvPr id="25" name="Oval 24">
            <a:extLst>
              <a:ext uri="{FF2B5EF4-FFF2-40B4-BE49-F238E27FC236}">
                <a16:creationId xmlns:a16="http://schemas.microsoft.com/office/drawing/2014/main" id="{00E78EA3-8AFF-D1F2-480C-97407431CAD0}"/>
              </a:ext>
            </a:extLst>
          </p:cNvPr>
          <p:cNvSpPr/>
          <p:nvPr/>
        </p:nvSpPr>
        <p:spPr>
          <a:xfrm>
            <a:off x="6100933" y="3631964"/>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a:extLst>
              <a:ext uri="{FF2B5EF4-FFF2-40B4-BE49-F238E27FC236}">
                <a16:creationId xmlns:a16="http://schemas.microsoft.com/office/drawing/2014/main" id="{1F9A69E3-54CC-270E-74C7-1AAB7E86A085}"/>
              </a:ext>
            </a:extLst>
          </p:cNvPr>
          <p:cNvSpPr txBox="1"/>
          <p:nvPr/>
        </p:nvSpPr>
        <p:spPr>
          <a:xfrm>
            <a:off x="6186658" y="3681487"/>
            <a:ext cx="304800" cy="400110"/>
          </a:xfrm>
          <a:prstGeom prst="rect">
            <a:avLst/>
          </a:prstGeom>
          <a:noFill/>
        </p:spPr>
        <p:txBody>
          <a:bodyPr wrap="square" rtlCol="0">
            <a:spAutoFit/>
          </a:bodyPr>
          <a:lstStyle/>
          <a:p>
            <a:r>
              <a:rPr lang="en-CA" sz="2000" b="1" dirty="0">
                <a:solidFill>
                  <a:schemeClr val="bg1"/>
                </a:solidFill>
              </a:rPr>
              <a:t>4</a:t>
            </a:r>
          </a:p>
        </p:txBody>
      </p:sp>
      <p:sp>
        <p:nvSpPr>
          <p:cNvPr id="35" name="Title 8">
            <a:extLst>
              <a:ext uri="{FF2B5EF4-FFF2-40B4-BE49-F238E27FC236}">
                <a16:creationId xmlns:a16="http://schemas.microsoft.com/office/drawing/2014/main" id="{A74161EB-AB32-7AA0-08BF-AF95AE00BE04}"/>
              </a:ext>
            </a:extLst>
          </p:cNvPr>
          <p:cNvSpPr txBox="1">
            <a:spLocks/>
          </p:cNvSpPr>
          <p:nvPr/>
        </p:nvSpPr>
        <p:spPr>
          <a:xfrm>
            <a:off x="1055986" y="2312472"/>
            <a:ext cx="4509560"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Continued infrastructure modernization, end-of-life asset replacement, and investment in system reliability to meet customer demand and enable electrification.</a:t>
            </a:r>
          </a:p>
        </p:txBody>
      </p:sp>
      <p:sp>
        <p:nvSpPr>
          <p:cNvPr id="36" name="Title 8">
            <a:extLst>
              <a:ext uri="{FF2B5EF4-FFF2-40B4-BE49-F238E27FC236}">
                <a16:creationId xmlns:a16="http://schemas.microsoft.com/office/drawing/2014/main" id="{F4E2E7CC-2E19-944E-C1E3-8A33B8E5627B}"/>
              </a:ext>
            </a:extLst>
          </p:cNvPr>
          <p:cNvSpPr txBox="1">
            <a:spLocks/>
          </p:cNvSpPr>
          <p:nvPr/>
        </p:nvSpPr>
        <p:spPr>
          <a:xfrm>
            <a:off x="1055986" y="4738236"/>
            <a:ext cx="4509560"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Accelerating SYNERGY NORTH’s digital transformation across customer tools, field technology, and system automation to support smarter operations and improved decision-making. </a:t>
            </a:r>
          </a:p>
        </p:txBody>
      </p:sp>
      <p:sp>
        <p:nvSpPr>
          <p:cNvPr id="37" name="Title 8">
            <a:extLst>
              <a:ext uri="{FF2B5EF4-FFF2-40B4-BE49-F238E27FC236}">
                <a16:creationId xmlns:a16="http://schemas.microsoft.com/office/drawing/2014/main" id="{885D3B83-5621-7A6F-02A4-069B2C7C4122}"/>
              </a:ext>
            </a:extLst>
          </p:cNvPr>
          <p:cNvSpPr txBox="1">
            <a:spLocks/>
          </p:cNvSpPr>
          <p:nvPr/>
        </p:nvSpPr>
        <p:spPr>
          <a:xfrm>
            <a:off x="6670547" y="2145358"/>
            <a:ext cx="4509560"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Strengthening organizational resilience through cybersecurity, enterprise risk management, climate adaption, and supply chain strategy. </a:t>
            </a:r>
          </a:p>
        </p:txBody>
      </p:sp>
      <p:sp>
        <p:nvSpPr>
          <p:cNvPr id="38" name="Title 8">
            <a:extLst>
              <a:ext uri="{FF2B5EF4-FFF2-40B4-BE49-F238E27FC236}">
                <a16:creationId xmlns:a16="http://schemas.microsoft.com/office/drawing/2014/main" id="{3D69BE82-D4DD-96A6-19D1-5796560795AB}"/>
              </a:ext>
            </a:extLst>
          </p:cNvPr>
          <p:cNvSpPr txBox="1">
            <a:spLocks/>
          </p:cNvSpPr>
          <p:nvPr/>
        </p:nvSpPr>
        <p:spPr>
          <a:xfrm>
            <a:off x="6718579" y="4689246"/>
            <a:ext cx="4877792"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Preparing SYNERGY NORTH’S grid for increased DER participation, Electric Vehicle growth, and load changes with a customer-centric, cost-conscious approach. </a:t>
            </a:r>
          </a:p>
        </p:txBody>
      </p:sp>
      <p:sp>
        <p:nvSpPr>
          <p:cNvPr id="39" name="Title 8">
            <a:extLst>
              <a:ext uri="{FF2B5EF4-FFF2-40B4-BE49-F238E27FC236}">
                <a16:creationId xmlns:a16="http://schemas.microsoft.com/office/drawing/2014/main" id="{EB983B59-539C-E02F-FC0C-08AD9DB79828}"/>
              </a:ext>
            </a:extLst>
          </p:cNvPr>
          <p:cNvSpPr txBox="1">
            <a:spLocks/>
          </p:cNvSpPr>
          <p:nvPr/>
        </p:nvSpPr>
        <p:spPr>
          <a:xfrm>
            <a:off x="1135532" y="1339132"/>
            <a:ext cx="4239617"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SYSTEM </a:t>
            </a:r>
          </a:p>
          <a:p>
            <a:r>
              <a:rPr lang="en-CA" sz="3200" b="1" dirty="0">
                <a:solidFill>
                  <a:srgbClr val="002B49"/>
                </a:solidFill>
              </a:rPr>
              <a:t>INVESTMENT</a:t>
            </a:r>
          </a:p>
        </p:txBody>
      </p:sp>
    </p:spTree>
    <p:extLst>
      <p:ext uri="{BB962C8B-B14F-4D97-AF65-F5344CB8AC3E}">
        <p14:creationId xmlns:p14="http://schemas.microsoft.com/office/powerpoint/2010/main" val="2408078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FDF25-3E4A-74AB-1FA4-7855307C2D69}"/>
            </a:ext>
          </a:extLst>
        </p:cNvPr>
        <p:cNvGrpSpPr/>
        <p:nvPr/>
      </p:nvGrpSpPr>
      <p:grpSpPr>
        <a:xfrm>
          <a:off x="0" y="0"/>
          <a:ext cx="0" cy="0"/>
          <a:chOff x="0" y="0"/>
          <a:chExt cx="0" cy="0"/>
        </a:xfrm>
      </p:grpSpPr>
      <p:pic>
        <p:nvPicPr>
          <p:cNvPr id="6" name="Content Placeholder 5" descr="A blue and white background&#10;&#10;AI-generated content may be incorrect.">
            <a:extLst>
              <a:ext uri="{FF2B5EF4-FFF2-40B4-BE49-F238E27FC236}">
                <a16:creationId xmlns:a16="http://schemas.microsoft.com/office/drawing/2014/main" id="{2D30B1B6-3461-C645-0ADD-618BD2352F8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t="-1" b="68704"/>
          <a:stretch>
            <a:fillRect/>
          </a:stretch>
        </p:blipFill>
        <p:spPr>
          <a:xfrm>
            <a:off x="-1504" y="-1242424"/>
            <a:ext cx="12191980" cy="2146352"/>
          </a:xfrm>
          <a:prstGeom prst="rect">
            <a:avLst/>
          </a:prstGeom>
        </p:spPr>
      </p:pic>
      <p:sp>
        <p:nvSpPr>
          <p:cNvPr id="7" name="Title 8">
            <a:extLst>
              <a:ext uri="{FF2B5EF4-FFF2-40B4-BE49-F238E27FC236}">
                <a16:creationId xmlns:a16="http://schemas.microsoft.com/office/drawing/2014/main" id="{98D3B634-26BA-264A-1A97-9BAD6F9AFCF4}"/>
              </a:ext>
            </a:extLst>
          </p:cNvPr>
          <p:cNvSpPr txBox="1">
            <a:spLocks/>
          </p:cNvSpPr>
          <p:nvPr/>
        </p:nvSpPr>
        <p:spPr>
          <a:xfrm>
            <a:off x="773571" y="-557803"/>
            <a:ext cx="7956841" cy="9915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600" b="1" dirty="0">
                <a:solidFill>
                  <a:schemeClr val="accent1">
                    <a:lumMod val="20000"/>
                    <a:lumOff val="80000"/>
                  </a:schemeClr>
                </a:solidFill>
              </a:rPr>
              <a:t>OUR 8 KEY INITIATIVES FOR GROWTH</a:t>
            </a:r>
          </a:p>
        </p:txBody>
      </p:sp>
      <p:sp>
        <p:nvSpPr>
          <p:cNvPr id="10" name="Title 8">
            <a:extLst>
              <a:ext uri="{FF2B5EF4-FFF2-40B4-BE49-F238E27FC236}">
                <a16:creationId xmlns:a16="http://schemas.microsoft.com/office/drawing/2014/main" id="{F9376B67-C403-656C-2978-6DAC8FEFFE05}"/>
              </a:ext>
            </a:extLst>
          </p:cNvPr>
          <p:cNvSpPr txBox="1">
            <a:spLocks/>
          </p:cNvSpPr>
          <p:nvPr/>
        </p:nvSpPr>
        <p:spPr>
          <a:xfrm>
            <a:off x="6662431" y="1333033"/>
            <a:ext cx="4239617"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WORKPLACE DEVELOPMENT </a:t>
            </a:r>
          </a:p>
        </p:txBody>
      </p:sp>
      <p:sp>
        <p:nvSpPr>
          <p:cNvPr id="19" name="Oval 18">
            <a:extLst>
              <a:ext uri="{FF2B5EF4-FFF2-40B4-BE49-F238E27FC236}">
                <a16:creationId xmlns:a16="http://schemas.microsoft.com/office/drawing/2014/main" id="{1231511D-01D8-909F-47A7-C8497CDF1987}"/>
              </a:ext>
            </a:extLst>
          </p:cNvPr>
          <p:cNvSpPr/>
          <p:nvPr/>
        </p:nvSpPr>
        <p:spPr>
          <a:xfrm>
            <a:off x="435128" y="1347079"/>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FA84B4B4-28CE-B164-FE3D-838F7C66074C}"/>
              </a:ext>
            </a:extLst>
          </p:cNvPr>
          <p:cNvSpPr txBox="1"/>
          <p:nvPr/>
        </p:nvSpPr>
        <p:spPr>
          <a:xfrm>
            <a:off x="530378" y="1393134"/>
            <a:ext cx="304800" cy="400110"/>
          </a:xfrm>
          <a:prstGeom prst="rect">
            <a:avLst/>
          </a:prstGeom>
          <a:noFill/>
        </p:spPr>
        <p:txBody>
          <a:bodyPr wrap="square" rtlCol="0">
            <a:spAutoFit/>
          </a:bodyPr>
          <a:lstStyle/>
          <a:p>
            <a:r>
              <a:rPr lang="en-CA" sz="2000" b="1" dirty="0">
                <a:solidFill>
                  <a:schemeClr val="bg1"/>
                </a:solidFill>
              </a:rPr>
              <a:t>5</a:t>
            </a:r>
          </a:p>
        </p:txBody>
      </p:sp>
      <p:sp>
        <p:nvSpPr>
          <p:cNvPr id="21" name="Oval 20">
            <a:extLst>
              <a:ext uri="{FF2B5EF4-FFF2-40B4-BE49-F238E27FC236}">
                <a16:creationId xmlns:a16="http://schemas.microsoft.com/office/drawing/2014/main" id="{74CC291E-19F9-BD46-8D8F-AA75F229153C}"/>
              </a:ext>
            </a:extLst>
          </p:cNvPr>
          <p:cNvSpPr/>
          <p:nvPr/>
        </p:nvSpPr>
        <p:spPr>
          <a:xfrm>
            <a:off x="525921" y="3812706"/>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a:extLst>
              <a:ext uri="{FF2B5EF4-FFF2-40B4-BE49-F238E27FC236}">
                <a16:creationId xmlns:a16="http://schemas.microsoft.com/office/drawing/2014/main" id="{B38F15C8-DCBF-E577-81BC-9945F22AF201}"/>
              </a:ext>
            </a:extLst>
          </p:cNvPr>
          <p:cNvSpPr txBox="1"/>
          <p:nvPr/>
        </p:nvSpPr>
        <p:spPr>
          <a:xfrm>
            <a:off x="611646" y="3862229"/>
            <a:ext cx="304800" cy="400110"/>
          </a:xfrm>
          <a:prstGeom prst="rect">
            <a:avLst/>
          </a:prstGeom>
          <a:noFill/>
        </p:spPr>
        <p:txBody>
          <a:bodyPr wrap="square" rtlCol="0">
            <a:spAutoFit/>
          </a:bodyPr>
          <a:lstStyle/>
          <a:p>
            <a:r>
              <a:rPr lang="en-CA" sz="2000" b="1" dirty="0">
                <a:solidFill>
                  <a:schemeClr val="bg1"/>
                </a:solidFill>
              </a:rPr>
              <a:t>6</a:t>
            </a:r>
          </a:p>
        </p:txBody>
      </p:sp>
      <p:sp>
        <p:nvSpPr>
          <p:cNvPr id="23" name="Oval 22">
            <a:extLst>
              <a:ext uri="{FF2B5EF4-FFF2-40B4-BE49-F238E27FC236}">
                <a16:creationId xmlns:a16="http://schemas.microsoft.com/office/drawing/2014/main" id="{B03528CB-6EFE-FD98-EB70-D102C9766376}"/>
              </a:ext>
            </a:extLst>
          </p:cNvPr>
          <p:cNvSpPr/>
          <p:nvPr/>
        </p:nvSpPr>
        <p:spPr>
          <a:xfrm>
            <a:off x="6041117" y="1356263"/>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C3238D89-A618-8B89-7DAA-315FDD0027DD}"/>
              </a:ext>
            </a:extLst>
          </p:cNvPr>
          <p:cNvSpPr txBox="1"/>
          <p:nvPr/>
        </p:nvSpPr>
        <p:spPr>
          <a:xfrm>
            <a:off x="6126842" y="1405786"/>
            <a:ext cx="304800" cy="400110"/>
          </a:xfrm>
          <a:prstGeom prst="rect">
            <a:avLst/>
          </a:prstGeom>
          <a:noFill/>
        </p:spPr>
        <p:txBody>
          <a:bodyPr wrap="square" rtlCol="0">
            <a:spAutoFit/>
          </a:bodyPr>
          <a:lstStyle/>
          <a:p>
            <a:r>
              <a:rPr lang="en-CA" sz="2000" b="1" dirty="0">
                <a:solidFill>
                  <a:schemeClr val="bg1"/>
                </a:solidFill>
              </a:rPr>
              <a:t>7</a:t>
            </a:r>
          </a:p>
        </p:txBody>
      </p:sp>
      <p:sp>
        <p:nvSpPr>
          <p:cNvPr id="25" name="Oval 24">
            <a:extLst>
              <a:ext uri="{FF2B5EF4-FFF2-40B4-BE49-F238E27FC236}">
                <a16:creationId xmlns:a16="http://schemas.microsoft.com/office/drawing/2014/main" id="{7303C07F-5A3E-C469-11D5-101981DA312D}"/>
              </a:ext>
            </a:extLst>
          </p:cNvPr>
          <p:cNvSpPr/>
          <p:nvPr/>
        </p:nvSpPr>
        <p:spPr>
          <a:xfrm>
            <a:off x="6092817" y="3812706"/>
            <a:ext cx="495300" cy="482940"/>
          </a:xfrm>
          <a:prstGeom prst="ellipse">
            <a:avLst/>
          </a:prstGeom>
          <a:solidFill>
            <a:srgbClr val="0085CA"/>
          </a:solidFill>
          <a:ln w="57150">
            <a:solidFill>
              <a:srgbClr val="002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a:extLst>
              <a:ext uri="{FF2B5EF4-FFF2-40B4-BE49-F238E27FC236}">
                <a16:creationId xmlns:a16="http://schemas.microsoft.com/office/drawing/2014/main" id="{D6775EF6-07EF-7C29-C999-1ACFDAE8D273}"/>
              </a:ext>
            </a:extLst>
          </p:cNvPr>
          <p:cNvSpPr txBox="1"/>
          <p:nvPr/>
        </p:nvSpPr>
        <p:spPr>
          <a:xfrm>
            <a:off x="6178542" y="3862229"/>
            <a:ext cx="304800" cy="400110"/>
          </a:xfrm>
          <a:prstGeom prst="rect">
            <a:avLst/>
          </a:prstGeom>
          <a:noFill/>
        </p:spPr>
        <p:txBody>
          <a:bodyPr wrap="square" rtlCol="0">
            <a:spAutoFit/>
          </a:bodyPr>
          <a:lstStyle/>
          <a:p>
            <a:r>
              <a:rPr lang="en-CA" sz="2000" b="1" dirty="0">
                <a:solidFill>
                  <a:schemeClr val="bg1"/>
                </a:solidFill>
              </a:rPr>
              <a:t>8</a:t>
            </a:r>
          </a:p>
        </p:txBody>
      </p:sp>
      <p:sp>
        <p:nvSpPr>
          <p:cNvPr id="35" name="Title 8">
            <a:extLst>
              <a:ext uri="{FF2B5EF4-FFF2-40B4-BE49-F238E27FC236}">
                <a16:creationId xmlns:a16="http://schemas.microsoft.com/office/drawing/2014/main" id="{73E5F9F7-6CBD-26E4-78A9-C362DC8C4AF4}"/>
              </a:ext>
            </a:extLst>
          </p:cNvPr>
          <p:cNvSpPr txBox="1">
            <a:spLocks/>
          </p:cNvSpPr>
          <p:nvPr/>
        </p:nvSpPr>
        <p:spPr>
          <a:xfrm>
            <a:off x="1065967" y="2387925"/>
            <a:ext cx="4509560"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Enhancing customer engagement and communication, improving digital interfaces, and educating the public on SYNERGY NORTH’s value proposition and the energy transition</a:t>
            </a:r>
          </a:p>
        </p:txBody>
      </p:sp>
      <p:sp>
        <p:nvSpPr>
          <p:cNvPr id="36" name="Title 8">
            <a:extLst>
              <a:ext uri="{FF2B5EF4-FFF2-40B4-BE49-F238E27FC236}">
                <a16:creationId xmlns:a16="http://schemas.microsoft.com/office/drawing/2014/main" id="{2E84F1DB-D179-91E7-B09F-15B50A6CED43}"/>
              </a:ext>
            </a:extLst>
          </p:cNvPr>
          <p:cNvSpPr txBox="1">
            <a:spLocks/>
          </p:cNvSpPr>
          <p:nvPr/>
        </p:nvSpPr>
        <p:spPr>
          <a:xfrm>
            <a:off x="1042837" y="4740920"/>
            <a:ext cx="4509560"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Reinforcing a culture of safety and trust, improving internal communication, and providing platforms for employee voice and leadership development. </a:t>
            </a:r>
          </a:p>
        </p:txBody>
      </p:sp>
      <p:sp>
        <p:nvSpPr>
          <p:cNvPr id="37" name="Title 8">
            <a:extLst>
              <a:ext uri="{FF2B5EF4-FFF2-40B4-BE49-F238E27FC236}">
                <a16:creationId xmlns:a16="http://schemas.microsoft.com/office/drawing/2014/main" id="{0FB839F1-717A-F361-C106-6D37F1D7D6E9}"/>
              </a:ext>
            </a:extLst>
          </p:cNvPr>
          <p:cNvSpPr txBox="1">
            <a:spLocks/>
          </p:cNvSpPr>
          <p:nvPr/>
        </p:nvSpPr>
        <p:spPr>
          <a:xfrm>
            <a:off x="6662431" y="2241843"/>
            <a:ext cx="4509560"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Developing and implementing a long-term HR strategy focused on leadership, operational alignment, DEI, and future-focused talent acquisition.</a:t>
            </a:r>
          </a:p>
        </p:txBody>
      </p:sp>
      <p:sp>
        <p:nvSpPr>
          <p:cNvPr id="38" name="Title 8">
            <a:extLst>
              <a:ext uri="{FF2B5EF4-FFF2-40B4-BE49-F238E27FC236}">
                <a16:creationId xmlns:a16="http://schemas.microsoft.com/office/drawing/2014/main" id="{42B31933-E408-4EB8-4A91-A0D7CC0C805B}"/>
              </a:ext>
            </a:extLst>
          </p:cNvPr>
          <p:cNvSpPr txBox="1">
            <a:spLocks/>
          </p:cNvSpPr>
          <p:nvPr/>
        </p:nvSpPr>
        <p:spPr>
          <a:xfrm>
            <a:off x="6674977" y="4740920"/>
            <a:ext cx="4877792" cy="8296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1800" dirty="0">
                <a:solidFill>
                  <a:srgbClr val="002B49"/>
                </a:solidFill>
              </a:rPr>
              <a:t>Formalizing external relationships with municipalities, First Nations, and institutions to drive economic development, inclusivity, and regional collaboration. </a:t>
            </a:r>
          </a:p>
        </p:txBody>
      </p:sp>
      <p:sp>
        <p:nvSpPr>
          <p:cNvPr id="2" name="Title 8">
            <a:extLst>
              <a:ext uri="{FF2B5EF4-FFF2-40B4-BE49-F238E27FC236}">
                <a16:creationId xmlns:a16="http://schemas.microsoft.com/office/drawing/2014/main" id="{1B875EB1-172A-1A34-17C3-B9F0D6B267FD}"/>
              </a:ext>
            </a:extLst>
          </p:cNvPr>
          <p:cNvSpPr txBox="1">
            <a:spLocks/>
          </p:cNvSpPr>
          <p:nvPr/>
        </p:nvSpPr>
        <p:spPr>
          <a:xfrm>
            <a:off x="6701498" y="3803379"/>
            <a:ext cx="4239617"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COMMUNITY PARTNERSHIP </a:t>
            </a:r>
          </a:p>
        </p:txBody>
      </p:sp>
      <p:sp>
        <p:nvSpPr>
          <p:cNvPr id="3" name="Title 8">
            <a:extLst>
              <a:ext uri="{FF2B5EF4-FFF2-40B4-BE49-F238E27FC236}">
                <a16:creationId xmlns:a16="http://schemas.microsoft.com/office/drawing/2014/main" id="{686B5FDB-9D4A-01A3-E5BD-546CFABAAA24}"/>
              </a:ext>
            </a:extLst>
          </p:cNvPr>
          <p:cNvSpPr txBox="1">
            <a:spLocks/>
          </p:cNvSpPr>
          <p:nvPr/>
        </p:nvSpPr>
        <p:spPr>
          <a:xfrm>
            <a:off x="1070889" y="1304302"/>
            <a:ext cx="5830291"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CUSTOMER EXPERIENCE </a:t>
            </a:r>
          </a:p>
          <a:p>
            <a:r>
              <a:rPr lang="en-CA" sz="3200" b="1" dirty="0">
                <a:solidFill>
                  <a:srgbClr val="002B49"/>
                </a:solidFill>
              </a:rPr>
              <a:t>AND VALUE</a:t>
            </a:r>
          </a:p>
        </p:txBody>
      </p:sp>
      <p:sp>
        <p:nvSpPr>
          <p:cNvPr id="4" name="Title 8">
            <a:extLst>
              <a:ext uri="{FF2B5EF4-FFF2-40B4-BE49-F238E27FC236}">
                <a16:creationId xmlns:a16="http://schemas.microsoft.com/office/drawing/2014/main" id="{7C18C7D6-A975-9D4D-B93A-9144C8DBCBF0}"/>
              </a:ext>
            </a:extLst>
          </p:cNvPr>
          <p:cNvSpPr txBox="1">
            <a:spLocks/>
          </p:cNvSpPr>
          <p:nvPr/>
        </p:nvSpPr>
        <p:spPr>
          <a:xfrm>
            <a:off x="1088349" y="3788916"/>
            <a:ext cx="5830291" cy="82962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b="1" dirty="0">
                <a:solidFill>
                  <a:srgbClr val="002B49"/>
                </a:solidFill>
              </a:rPr>
              <a:t>EMPLOYEE ENGAGEMENT</a:t>
            </a:r>
          </a:p>
          <a:p>
            <a:r>
              <a:rPr lang="en-CA" sz="3200" b="1" dirty="0">
                <a:solidFill>
                  <a:srgbClr val="002B49"/>
                </a:solidFill>
              </a:rPr>
              <a:t>AND SAFETY</a:t>
            </a:r>
          </a:p>
        </p:txBody>
      </p:sp>
    </p:spTree>
    <p:extLst>
      <p:ext uri="{BB962C8B-B14F-4D97-AF65-F5344CB8AC3E}">
        <p14:creationId xmlns:p14="http://schemas.microsoft.com/office/powerpoint/2010/main" val="2547794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couple of men walking on a road&#10;&#10;AI-generated content may be incorrect.">
            <a:extLst>
              <a:ext uri="{FF2B5EF4-FFF2-40B4-BE49-F238E27FC236}">
                <a16:creationId xmlns:a16="http://schemas.microsoft.com/office/drawing/2014/main" id="{CEE2DF7E-85DB-2144-F785-CEFD4A46584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60C7DA2F-B2BD-2F47-0B64-3A34B4AE1B77}"/>
              </a:ext>
            </a:extLst>
          </p:cNvPr>
          <p:cNvSpPr txBox="1"/>
          <p:nvPr/>
        </p:nvSpPr>
        <p:spPr>
          <a:xfrm>
            <a:off x="399288" y="723892"/>
            <a:ext cx="4886325" cy="630942"/>
          </a:xfrm>
          <a:prstGeom prst="rect">
            <a:avLst/>
          </a:prstGeom>
          <a:noFill/>
        </p:spPr>
        <p:txBody>
          <a:bodyPr wrap="square" rtlCol="0">
            <a:spAutoFit/>
          </a:bodyPr>
          <a:lstStyle/>
          <a:p>
            <a:r>
              <a:rPr lang="en-CA" sz="3500" b="1" dirty="0">
                <a:solidFill>
                  <a:schemeClr val="bg1"/>
                </a:solidFill>
              </a:rPr>
              <a:t>LOOKING AHEAD</a:t>
            </a:r>
          </a:p>
        </p:txBody>
      </p:sp>
      <p:sp>
        <p:nvSpPr>
          <p:cNvPr id="7" name="TextBox 6">
            <a:extLst>
              <a:ext uri="{FF2B5EF4-FFF2-40B4-BE49-F238E27FC236}">
                <a16:creationId xmlns:a16="http://schemas.microsoft.com/office/drawing/2014/main" id="{8C44CF74-794B-7E04-A14C-A8DAF8015163}"/>
              </a:ext>
            </a:extLst>
          </p:cNvPr>
          <p:cNvSpPr txBox="1"/>
          <p:nvPr/>
        </p:nvSpPr>
        <p:spPr>
          <a:xfrm>
            <a:off x="399288" y="1463905"/>
            <a:ext cx="6201537" cy="830997"/>
          </a:xfrm>
          <a:prstGeom prst="rect">
            <a:avLst/>
          </a:prstGeom>
          <a:noFill/>
        </p:spPr>
        <p:txBody>
          <a:bodyPr wrap="square" rtlCol="0">
            <a:spAutoFit/>
          </a:bodyPr>
          <a:lstStyle/>
          <a:p>
            <a:r>
              <a:rPr lang="en-US" sz="1600" dirty="0">
                <a:solidFill>
                  <a:schemeClr val="bg1"/>
                </a:solidFill>
              </a:rPr>
              <a:t>Our 2025–2028 Strategic Plan builds on our commitment to safe and reliable service; rooted in the needs of Thunder Bay and Kenora and shaped by employee and stakeholder input.</a:t>
            </a:r>
            <a:endParaRPr lang="en-CA" sz="1600" dirty="0">
              <a:solidFill>
                <a:schemeClr val="bg1"/>
              </a:solidFill>
            </a:endParaRPr>
          </a:p>
        </p:txBody>
      </p:sp>
      <p:sp>
        <p:nvSpPr>
          <p:cNvPr id="8" name="TextBox 7">
            <a:extLst>
              <a:ext uri="{FF2B5EF4-FFF2-40B4-BE49-F238E27FC236}">
                <a16:creationId xmlns:a16="http://schemas.microsoft.com/office/drawing/2014/main" id="{EC7E62DE-8890-509A-4E74-EC73E9155B81}"/>
              </a:ext>
            </a:extLst>
          </p:cNvPr>
          <p:cNvSpPr txBox="1"/>
          <p:nvPr/>
        </p:nvSpPr>
        <p:spPr>
          <a:xfrm>
            <a:off x="399288" y="2507218"/>
            <a:ext cx="6296788" cy="3754874"/>
          </a:xfrm>
          <a:prstGeom prst="rect">
            <a:avLst/>
          </a:prstGeom>
          <a:noFill/>
        </p:spPr>
        <p:txBody>
          <a:bodyPr wrap="square" rtlCol="0">
            <a:spAutoFit/>
          </a:bodyPr>
          <a:lstStyle/>
          <a:p>
            <a:pPr>
              <a:spcAft>
                <a:spcPts val="600"/>
              </a:spcAft>
            </a:pPr>
            <a:r>
              <a:rPr lang="en-US" sz="1600" b="1" dirty="0">
                <a:solidFill>
                  <a:schemeClr val="bg1"/>
                </a:solidFill>
              </a:rPr>
              <a:t>Through this plan, we will:</a:t>
            </a:r>
          </a:p>
          <a:p>
            <a:pPr marL="285750" indent="-285750">
              <a:spcAft>
                <a:spcPts val="600"/>
              </a:spcAft>
              <a:buFont typeface="Arial" panose="020B0604020202020204" pitchFamily="34" charset="0"/>
              <a:buChar char="•"/>
            </a:pPr>
            <a:r>
              <a:rPr lang="en-US" sz="1600" dirty="0">
                <a:solidFill>
                  <a:schemeClr val="bg1"/>
                </a:solidFill>
              </a:rPr>
              <a:t>Deliver essential investments in system renewal, reliability, and DER readiness</a:t>
            </a:r>
          </a:p>
          <a:p>
            <a:pPr marL="285750" indent="-285750">
              <a:spcAft>
                <a:spcPts val="600"/>
              </a:spcAft>
              <a:buFont typeface="Arial" panose="020B0604020202020204" pitchFamily="34" charset="0"/>
              <a:buChar char="•"/>
            </a:pPr>
            <a:r>
              <a:rPr lang="en-US" sz="1600" dirty="0">
                <a:solidFill>
                  <a:schemeClr val="bg1"/>
                </a:solidFill>
              </a:rPr>
              <a:t>Advance a culture of innovation that integrates smart tools, customer insights, and digital operations</a:t>
            </a:r>
          </a:p>
          <a:p>
            <a:pPr marL="285750" indent="-285750">
              <a:spcAft>
                <a:spcPts val="600"/>
              </a:spcAft>
              <a:buFont typeface="Arial" panose="020B0604020202020204" pitchFamily="34" charset="0"/>
              <a:buChar char="•"/>
            </a:pPr>
            <a:r>
              <a:rPr lang="en-US" sz="1600" dirty="0">
                <a:solidFill>
                  <a:schemeClr val="bg1"/>
                </a:solidFill>
              </a:rPr>
              <a:t>Support electrification and growth while ensuring affordability and long-term value</a:t>
            </a:r>
          </a:p>
          <a:p>
            <a:pPr marL="285750" indent="-285750">
              <a:spcAft>
                <a:spcPts val="600"/>
              </a:spcAft>
              <a:buFont typeface="Arial" panose="020B0604020202020204" pitchFamily="34" charset="0"/>
              <a:buChar char="•"/>
            </a:pPr>
            <a:r>
              <a:rPr lang="en-US" sz="1600" dirty="0">
                <a:solidFill>
                  <a:schemeClr val="bg1"/>
                </a:solidFill>
              </a:rPr>
              <a:t>Strengthen community partnerships and create new opportunities for collaboration</a:t>
            </a:r>
          </a:p>
          <a:p>
            <a:pPr marL="285750" indent="-285750">
              <a:spcAft>
                <a:spcPts val="600"/>
              </a:spcAft>
              <a:buFont typeface="Arial" panose="020B0604020202020204" pitchFamily="34" charset="0"/>
              <a:buChar char="•"/>
            </a:pPr>
            <a:r>
              <a:rPr lang="en-US" sz="1600" dirty="0">
                <a:solidFill>
                  <a:schemeClr val="bg1"/>
                </a:solidFill>
              </a:rPr>
              <a:t>Lead with safety, accountability, and purpose</a:t>
            </a:r>
          </a:p>
          <a:p>
            <a:endParaRPr lang="en-US" sz="1600" dirty="0">
              <a:solidFill>
                <a:schemeClr val="bg1"/>
              </a:solidFill>
            </a:endParaRPr>
          </a:p>
          <a:p>
            <a:r>
              <a:rPr lang="en-US" sz="1600" dirty="0">
                <a:solidFill>
                  <a:schemeClr val="bg1"/>
                </a:solidFill>
              </a:rPr>
              <a:t>SYNERGY NORTH remains committed to operational excellence and affordability. </a:t>
            </a:r>
            <a:endParaRPr lang="en-CA" sz="1600" dirty="0">
              <a:solidFill>
                <a:schemeClr val="bg1"/>
              </a:solidFill>
            </a:endParaRPr>
          </a:p>
        </p:txBody>
      </p:sp>
    </p:spTree>
    <p:extLst>
      <p:ext uri="{BB962C8B-B14F-4D97-AF65-F5344CB8AC3E}">
        <p14:creationId xmlns:p14="http://schemas.microsoft.com/office/powerpoint/2010/main" val="3751248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00B51-AC3B-F344-FF71-738E692BC005}"/>
            </a:ext>
          </a:extLst>
        </p:cNvPr>
        <p:cNvGrpSpPr/>
        <p:nvPr/>
      </p:nvGrpSpPr>
      <p:grpSpPr>
        <a:xfrm>
          <a:off x="0" y="0"/>
          <a:ext cx="0" cy="0"/>
          <a:chOff x="0" y="0"/>
          <a:chExt cx="0" cy="0"/>
        </a:xfrm>
      </p:grpSpPr>
      <p:pic>
        <p:nvPicPr>
          <p:cNvPr id="6" name="Picture 5" descr="A purple background with white text and lines&#10;&#10;AI-generated content may be incorrect.">
            <a:extLst>
              <a:ext uri="{FF2B5EF4-FFF2-40B4-BE49-F238E27FC236}">
                <a16:creationId xmlns:a16="http://schemas.microsoft.com/office/drawing/2014/main" id="{4279584E-24D8-7EDE-80B4-534EC35A79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1584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A954A6-D542-57C4-6C51-DC1BAAE0C763}"/>
            </a:ext>
          </a:extLst>
        </p:cNvPr>
        <p:cNvGrpSpPr/>
        <p:nvPr/>
      </p:nvGrpSpPr>
      <p:grpSpPr>
        <a:xfrm>
          <a:off x="0" y="0"/>
          <a:ext cx="0" cy="0"/>
          <a:chOff x="0" y="0"/>
          <a:chExt cx="0" cy="0"/>
        </a:xfrm>
      </p:grpSpPr>
      <p:pic>
        <p:nvPicPr>
          <p:cNvPr id="3" name="Picture 2" descr="A red background with white lines&#10;&#10;AI-generated content may be incorrect.">
            <a:extLst>
              <a:ext uri="{FF2B5EF4-FFF2-40B4-BE49-F238E27FC236}">
                <a16:creationId xmlns:a16="http://schemas.microsoft.com/office/drawing/2014/main" id="{73B8E0F6-38A6-102E-CDD9-D7B9B9201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Content Placeholder 12">
            <a:extLst>
              <a:ext uri="{FF2B5EF4-FFF2-40B4-BE49-F238E27FC236}">
                <a16:creationId xmlns:a16="http://schemas.microsoft.com/office/drawing/2014/main" id="{065F9F72-FEB4-47D1-8D30-B6B69EDA2C83}"/>
              </a:ext>
            </a:extLst>
          </p:cNvPr>
          <p:cNvSpPr>
            <a:spLocks noGrp="1"/>
          </p:cNvSpPr>
          <p:nvPr>
            <p:ph sz="half" idx="2"/>
          </p:nvPr>
        </p:nvSpPr>
        <p:spPr>
          <a:xfrm>
            <a:off x="5972175" y="618185"/>
            <a:ext cx="5943600" cy="3782365"/>
          </a:xfrm>
        </p:spPr>
        <p:txBody>
          <a:bodyPr>
            <a:normAutofit/>
          </a:bodyPr>
          <a:lstStyle/>
          <a:p>
            <a:pPr marL="0" indent="0">
              <a:buNone/>
            </a:pPr>
            <a:r>
              <a:rPr lang="en-CA" sz="3500" b="1" dirty="0">
                <a:solidFill>
                  <a:schemeClr val="bg1"/>
                </a:solidFill>
              </a:rPr>
              <a:t>VISION</a:t>
            </a:r>
          </a:p>
          <a:p>
            <a:pPr marL="0" indent="0">
              <a:buNone/>
            </a:pPr>
            <a:r>
              <a:rPr lang="en-CA" sz="1900" b="1" dirty="0">
                <a:solidFill>
                  <a:schemeClr val="bg1"/>
                </a:solidFill>
              </a:rPr>
              <a:t>Create enduring value through sustainable growth and positive community impact.</a:t>
            </a:r>
          </a:p>
          <a:p>
            <a:pPr marL="0" indent="0">
              <a:buNone/>
            </a:pPr>
            <a:endParaRPr lang="en-CA" sz="1800" b="1" dirty="0">
              <a:solidFill>
                <a:schemeClr val="bg1"/>
              </a:solidFill>
            </a:endParaRPr>
          </a:p>
          <a:p>
            <a:pPr marL="0" indent="0">
              <a:buNone/>
            </a:pPr>
            <a:r>
              <a:rPr lang="en-CA" sz="3500" b="1" dirty="0">
                <a:solidFill>
                  <a:schemeClr val="bg1"/>
                </a:solidFill>
              </a:rPr>
              <a:t>MISSION</a:t>
            </a:r>
          </a:p>
          <a:p>
            <a:pPr marL="0" indent="0">
              <a:buNone/>
            </a:pPr>
            <a:r>
              <a:rPr lang="en-US" sz="1900" b="1" dirty="0">
                <a:solidFill>
                  <a:schemeClr val="bg1"/>
                </a:solidFill>
              </a:rPr>
              <a:t>We offer full service and trusted solutions that help customers meet the challenges of energy transition.</a:t>
            </a:r>
            <a:endParaRPr lang="en-CA" sz="1900" b="1" dirty="0">
              <a:solidFill>
                <a:schemeClr val="bg1"/>
              </a:solidFill>
            </a:endParaRPr>
          </a:p>
        </p:txBody>
      </p:sp>
      <p:sp>
        <p:nvSpPr>
          <p:cNvPr id="19" name="TextBox 18">
            <a:extLst>
              <a:ext uri="{FF2B5EF4-FFF2-40B4-BE49-F238E27FC236}">
                <a16:creationId xmlns:a16="http://schemas.microsoft.com/office/drawing/2014/main" id="{72A7F575-3750-5179-9E1A-54C21525693C}"/>
              </a:ext>
            </a:extLst>
          </p:cNvPr>
          <p:cNvSpPr txBox="1"/>
          <p:nvPr/>
        </p:nvSpPr>
        <p:spPr>
          <a:xfrm>
            <a:off x="205420" y="4296547"/>
            <a:ext cx="6819266" cy="584775"/>
          </a:xfrm>
          <a:prstGeom prst="rect">
            <a:avLst/>
          </a:prstGeom>
          <a:noFill/>
        </p:spPr>
        <p:txBody>
          <a:bodyPr wrap="square" rtlCol="0">
            <a:spAutoFit/>
          </a:bodyPr>
          <a:lstStyle/>
          <a:p>
            <a:r>
              <a:rPr lang="en-CA" sz="3200" b="1" dirty="0">
                <a:solidFill>
                  <a:schemeClr val="bg1"/>
                </a:solidFill>
              </a:rPr>
              <a:t>OUR ORGANIZATIONAL VALUES</a:t>
            </a:r>
          </a:p>
        </p:txBody>
      </p:sp>
      <p:sp>
        <p:nvSpPr>
          <p:cNvPr id="26" name="TextBox 25">
            <a:extLst>
              <a:ext uri="{FF2B5EF4-FFF2-40B4-BE49-F238E27FC236}">
                <a16:creationId xmlns:a16="http://schemas.microsoft.com/office/drawing/2014/main" id="{5FABDAA9-E558-7CD3-328F-F2BAEC09AA3A}"/>
              </a:ext>
            </a:extLst>
          </p:cNvPr>
          <p:cNvSpPr txBox="1"/>
          <p:nvPr/>
        </p:nvSpPr>
        <p:spPr>
          <a:xfrm>
            <a:off x="1257075" y="6004687"/>
            <a:ext cx="1354933" cy="553998"/>
          </a:xfrm>
          <a:prstGeom prst="rect">
            <a:avLst/>
          </a:prstGeom>
          <a:noFill/>
        </p:spPr>
        <p:txBody>
          <a:bodyPr wrap="square" rtlCol="0">
            <a:spAutoFit/>
          </a:bodyPr>
          <a:lstStyle/>
          <a:p>
            <a:pPr algn="ctr"/>
            <a:r>
              <a:rPr lang="en-CA" sz="1000" dirty="0">
                <a:solidFill>
                  <a:schemeClr val="bg1"/>
                </a:solidFill>
              </a:rPr>
              <a:t>A compelling vision for a sustainable energy future</a:t>
            </a:r>
          </a:p>
        </p:txBody>
      </p:sp>
      <p:sp>
        <p:nvSpPr>
          <p:cNvPr id="27" name="TextBox 26">
            <a:extLst>
              <a:ext uri="{FF2B5EF4-FFF2-40B4-BE49-F238E27FC236}">
                <a16:creationId xmlns:a16="http://schemas.microsoft.com/office/drawing/2014/main" id="{FA55A461-9848-44C6-A9EF-DDF68AFB2BE2}"/>
              </a:ext>
            </a:extLst>
          </p:cNvPr>
          <p:cNvSpPr txBox="1"/>
          <p:nvPr/>
        </p:nvSpPr>
        <p:spPr>
          <a:xfrm>
            <a:off x="3141078" y="6039760"/>
            <a:ext cx="1790861" cy="553998"/>
          </a:xfrm>
          <a:prstGeom prst="rect">
            <a:avLst/>
          </a:prstGeom>
          <a:noFill/>
        </p:spPr>
        <p:txBody>
          <a:bodyPr wrap="square" rtlCol="0">
            <a:spAutoFit/>
          </a:bodyPr>
          <a:lstStyle/>
          <a:p>
            <a:pPr algn="ctr"/>
            <a:r>
              <a:rPr lang="en-CA" sz="1000" dirty="0">
                <a:solidFill>
                  <a:schemeClr val="bg1"/>
                </a:solidFill>
              </a:rPr>
              <a:t>Delivering customer focused solutions in a trustworthy, fair and dependable manner</a:t>
            </a:r>
          </a:p>
        </p:txBody>
      </p:sp>
      <p:sp>
        <p:nvSpPr>
          <p:cNvPr id="28" name="TextBox 27">
            <a:extLst>
              <a:ext uri="{FF2B5EF4-FFF2-40B4-BE49-F238E27FC236}">
                <a16:creationId xmlns:a16="http://schemas.microsoft.com/office/drawing/2014/main" id="{0308CBFA-E068-E195-2014-049D2FBF7E79}"/>
              </a:ext>
            </a:extLst>
          </p:cNvPr>
          <p:cNvSpPr txBox="1"/>
          <p:nvPr/>
        </p:nvSpPr>
        <p:spPr>
          <a:xfrm>
            <a:off x="5292262" y="6039760"/>
            <a:ext cx="1509778" cy="707886"/>
          </a:xfrm>
          <a:prstGeom prst="rect">
            <a:avLst/>
          </a:prstGeom>
          <a:noFill/>
        </p:spPr>
        <p:txBody>
          <a:bodyPr wrap="square" rtlCol="0">
            <a:spAutoFit/>
          </a:bodyPr>
          <a:lstStyle/>
          <a:p>
            <a:pPr algn="ctr"/>
            <a:r>
              <a:rPr lang="en-CA" sz="1000" dirty="0">
                <a:solidFill>
                  <a:schemeClr val="bg1"/>
                </a:solidFill>
              </a:rPr>
              <a:t>Working together to rise to energy challenges and find affordable solutions</a:t>
            </a:r>
          </a:p>
        </p:txBody>
      </p:sp>
      <p:sp>
        <p:nvSpPr>
          <p:cNvPr id="29" name="TextBox 28">
            <a:extLst>
              <a:ext uri="{FF2B5EF4-FFF2-40B4-BE49-F238E27FC236}">
                <a16:creationId xmlns:a16="http://schemas.microsoft.com/office/drawing/2014/main" id="{A82E0DC2-6E0C-39C1-7943-B6C1C2733CFE}"/>
              </a:ext>
            </a:extLst>
          </p:cNvPr>
          <p:cNvSpPr txBox="1"/>
          <p:nvPr/>
        </p:nvSpPr>
        <p:spPr>
          <a:xfrm>
            <a:off x="7551561" y="6026711"/>
            <a:ext cx="1411666" cy="707886"/>
          </a:xfrm>
          <a:prstGeom prst="rect">
            <a:avLst/>
          </a:prstGeom>
          <a:noFill/>
        </p:spPr>
        <p:txBody>
          <a:bodyPr wrap="square" rtlCol="0">
            <a:spAutoFit/>
          </a:bodyPr>
          <a:lstStyle/>
          <a:p>
            <a:pPr algn="ctr"/>
            <a:r>
              <a:rPr lang="en-CA" sz="1000" dirty="0">
                <a:solidFill>
                  <a:schemeClr val="bg1"/>
                </a:solidFill>
              </a:rPr>
              <a:t>Strengthening our communities through growth and giving back</a:t>
            </a:r>
          </a:p>
        </p:txBody>
      </p:sp>
      <p:pic>
        <p:nvPicPr>
          <p:cNvPr id="5" name="Picture 4" descr="A screenshot of a black background&#10;&#10;AI-generated content may be incorrect.">
            <a:extLst>
              <a:ext uri="{FF2B5EF4-FFF2-40B4-BE49-F238E27FC236}">
                <a16:creationId xmlns:a16="http://schemas.microsoft.com/office/drawing/2014/main" id="{ADC56A57-1DF9-2CB3-B2A8-426C8A0B10C0}"/>
              </a:ext>
            </a:extLst>
          </p:cNvPr>
          <p:cNvPicPr>
            <a:picLocks noChangeAspect="1"/>
          </p:cNvPicPr>
          <p:nvPr/>
        </p:nvPicPr>
        <p:blipFill>
          <a:blip r:embed="rId3">
            <a:extLst>
              <a:ext uri="{28A0092B-C50C-407E-A947-70E740481C1C}">
                <a14:useLocalDpi xmlns:a14="http://schemas.microsoft.com/office/drawing/2010/main" val="0"/>
              </a:ext>
            </a:extLst>
          </a:blip>
          <a:srcRect l="37174" t="75428" r="39795" b="4444"/>
          <a:stretch/>
        </p:blipFill>
        <p:spPr>
          <a:xfrm>
            <a:off x="9616608" y="4765141"/>
            <a:ext cx="1093892" cy="1056846"/>
          </a:xfrm>
          <a:prstGeom prst="rect">
            <a:avLst/>
          </a:prstGeom>
        </p:spPr>
      </p:pic>
      <p:pic>
        <p:nvPicPr>
          <p:cNvPr id="7" name="Picture 6" descr="A screenshot of a black background&#10;&#10;AI-generated content may be incorrect.">
            <a:extLst>
              <a:ext uri="{FF2B5EF4-FFF2-40B4-BE49-F238E27FC236}">
                <a16:creationId xmlns:a16="http://schemas.microsoft.com/office/drawing/2014/main" id="{B1E58030-3A1A-75C8-ED55-E6A89568EF95}"/>
              </a:ext>
            </a:extLst>
          </p:cNvPr>
          <p:cNvPicPr>
            <a:picLocks noChangeAspect="1"/>
          </p:cNvPicPr>
          <p:nvPr/>
        </p:nvPicPr>
        <p:blipFill>
          <a:blip r:embed="rId3">
            <a:extLst>
              <a:ext uri="{28A0092B-C50C-407E-A947-70E740481C1C}">
                <a14:useLocalDpi xmlns:a14="http://schemas.microsoft.com/office/drawing/2010/main" val="0"/>
              </a:ext>
            </a:extLst>
          </a:blip>
          <a:srcRect l="59821" t="41942" r="13376" b="41947"/>
          <a:stretch/>
        </p:blipFill>
        <p:spPr>
          <a:xfrm>
            <a:off x="7625035" y="4952780"/>
            <a:ext cx="1093893" cy="726896"/>
          </a:xfrm>
          <a:prstGeom prst="rect">
            <a:avLst/>
          </a:prstGeom>
        </p:spPr>
      </p:pic>
      <p:pic>
        <p:nvPicPr>
          <p:cNvPr id="8" name="Picture 7" descr="A screenshot of a black background&#10;&#10;AI-generated content may be incorrect.">
            <a:extLst>
              <a:ext uri="{FF2B5EF4-FFF2-40B4-BE49-F238E27FC236}">
                <a16:creationId xmlns:a16="http://schemas.microsoft.com/office/drawing/2014/main" id="{CBA6200C-A17F-66ED-FE7B-073C83E78C1A}"/>
              </a:ext>
            </a:extLst>
          </p:cNvPr>
          <p:cNvPicPr>
            <a:picLocks noChangeAspect="1"/>
          </p:cNvPicPr>
          <p:nvPr/>
        </p:nvPicPr>
        <p:blipFill>
          <a:blip r:embed="rId3">
            <a:extLst>
              <a:ext uri="{28A0092B-C50C-407E-A947-70E740481C1C}">
                <a14:useLocalDpi xmlns:a14="http://schemas.microsoft.com/office/drawing/2010/main" val="0"/>
              </a:ext>
            </a:extLst>
          </a:blip>
          <a:srcRect l="10612" t="40856" r="64372" b="40255"/>
          <a:stretch/>
        </p:blipFill>
        <p:spPr>
          <a:xfrm>
            <a:off x="5338183" y="4833077"/>
            <a:ext cx="1266144" cy="1056846"/>
          </a:xfrm>
          <a:prstGeom prst="rect">
            <a:avLst/>
          </a:prstGeom>
        </p:spPr>
      </p:pic>
      <p:pic>
        <p:nvPicPr>
          <p:cNvPr id="9" name="Picture 8" descr="A screenshot of a black background&#10;&#10;AI-generated content may be incorrect.">
            <a:extLst>
              <a:ext uri="{FF2B5EF4-FFF2-40B4-BE49-F238E27FC236}">
                <a16:creationId xmlns:a16="http://schemas.microsoft.com/office/drawing/2014/main" id="{41483E7B-E49E-8AD9-F2DE-D759AA599F16}"/>
              </a:ext>
            </a:extLst>
          </p:cNvPr>
          <p:cNvPicPr>
            <a:picLocks noChangeAspect="1"/>
          </p:cNvPicPr>
          <p:nvPr/>
        </p:nvPicPr>
        <p:blipFill>
          <a:blip r:embed="rId3">
            <a:extLst>
              <a:ext uri="{28A0092B-C50C-407E-A947-70E740481C1C}">
                <a14:useLocalDpi xmlns:a14="http://schemas.microsoft.com/office/drawing/2010/main" val="0"/>
              </a:ext>
            </a:extLst>
          </a:blip>
          <a:srcRect l="59913" t="2778" r="15070" b="80160"/>
          <a:stretch/>
        </p:blipFill>
        <p:spPr>
          <a:xfrm>
            <a:off x="3337176" y="4858072"/>
            <a:ext cx="1215288" cy="916312"/>
          </a:xfrm>
          <a:prstGeom prst="rect">
            <a:avLst/>
          </a:prstGeom>
        </p:spPr>
      </p:pic>
      <p:pic>
        <p:nvPicPr>
          <p:cNvPr id="10" name="Picture 9" descr="A screenshot of a black background&#10;&#10;AI-generated content may be incorrect.">
            <a:extLst>
              <a:ext uri="{FF2B5EF4-FFF2-40B4-BE49-F238E27FC236}">
                <a16:creationId xmlns:a16="http://schemas.microsoft.com/office/drawing/2014/main" id="{5FB9AA15-0570-279F-26D8-E1F7738B33BA}"/>
              </a:ext>
            </a:extLst>
          </p:cNvPr>
          <p:cNvPicPr>
            <a:picLocks noChangeAspect="1"/>
          </p:cNvPicPr>
          <p:nvPr/>
        </p:nvPicPr>
        <p:blipFill>
          <a:blip r:embed="rId3">
            <a:extLst>
              <a:ext uri="{28A0092B-C50C-407E-A947-70E740481C1C}">
                <a14:useLocalDpi xmlns:a14="http://schemas.microsoft.com/office/drawing/2010/main" val="0"/>
              </a:ext>
            </a:extLst>
          </a:blip>
          <a:srcRect l="12301" t="2429" r="66050" b="79516"/>
          <a:stretch/>
        </p:blipFill>
        <p:spPr>
          <a:xfrm>
            <a:off x="1386307" y="4802689"/>
            <a:ext cx="1084291" cy="999700"/>
          </a:xfrm>
          <a:prstGeom prst="rect">
            <a:avLst/>
          </a:prstGeom>
        </p:spPr>
      </p:pic>
      <p:sp>
        <p:nvSpPr>
          <p:cNvPr id="11" name="TextBox 10">
            <a:extLst>
              <a:ext uri="{FF2B5EF4-FFF2-40B4-BE49-F238E27FC236}">
                <a16:creationId xmlns:a16="http://schemas.microsoft.com/office/drawing/2014/main" id="{91DD3EDD-2CFE-484F-EDE7-E1CEDAE08701}"/>
              </a:ext>
            </a:extLst>
          </p:cNvPr>
          <p:cNvSpPr txBox="1"/>
          <p:nvPr/>
        </p:nvSpPr>
        <p:spPr>
          <a:xfrm>
            <a:off x="9642819" y="6039760"/>
            <a:ext cx="1162050" cy="553998"/>
          </a:xfrm>
          <a:prstGeom prst="rect">
            <a:avLst/>
          </a:prstGeom>
          <a:noFill/>
        </p:spPr>
        <p:txBody>
          <a:bodyPr wrap="square" rtlCol="0">
            <a:spAutoFit/>
          </a:bodyPr>
          <a:lstStyle/>
          <a:p>
            <a:pPr algn="ctr"/>
            <a:r>
              <a:rPr lang="en-CA" sz="1000" dirty="0">
                <a:solidFill>
                  <a:schemeClr val="bg1"/>
                </a:solidFill>
              </a:rPr>
              <a:t>Our top priority is to work and live safely</a:t>
            </a:r>
          </a:p>
        </p:txBody>
      </p:sp>
      <p:sp>
        <p:nvSpPr>
          <p:cNvPr id="14" name="TextBox 13">
            <a:extLst>
              <a:ext uri="{FF2B5EF4-FFF2-40B4-BE49-F238E27FC236}">
                <a16:creationId xmlns:a16="http://schemas.microsoft.com/office/drawing/2014/main" id="{14F8AC04-FBEB-47BA-51AB-242905494766}"/>
              </a:ext>
            </a:extLst>
          </p:cNvPr>
          <p:cNvSpPr txBox="1"/>
          <p:nvPr/>
        </p:nvSpPr>
        <p:spPr>
          <a:xfrm>
            <a:off x="1093638" y="5761971"/>
            <a:ext cx="1794016" cy="338554"/>
          </a:xfrm>
          <a:prstGeom prst="rect">
            <a:avLst/>
          </a:prstGeom>
          <a:noFill/>
        </p:spPr>
        <p:txBody>
          <a:bodyPr wrap="square" rtlCol="0">
            <a:spAutoFit/>
          </a:bodyPr>
          <a:lstStyle/>
          <a:p>
            <a:r>
              <a:rPr lang="en-CA" sz="1600" b="1" dirty="0">
                <a:solidFill>
                  <a:schemeClr val="bg1"/>
                </a:solidFill>
              </a:rPr>
              <a:t>SUSTAINABILITY</a:t>
            </a:r>
          </a:p>
        </p:txBody>
      </p:sp>
      <p:sp>
        <p:nvSpPr>
          <p:cNvPr id="15" name="TextBox 14">
            <a:extLst>
              <a:ext uri="{FF2B5EF4-FFF2-40B4-BE49-F238E27FC236}">
                <a16:creationId xmlns:a16="http://schemas.microsoft.com/office/drawing/2014/main" id="{26D384AC-6081-EDA0-ABBD-A21D974CBCED}"/>
              </a:ext>
            </a:extLst>
          </p:cNvPr>
          <p:cNvSpPr txBox="1"/>
          <p:nvPr/>
        </p:nvSpPr>
        <p:spPr>
          <a:xfrm>
            <a:off x="3408595" y="5804377"/>
            <a:ext cx="1794016" cy="338554"/>
          </a:xfrm>
          <a:prstGeom prst="rect">
            <a:avLst/>
          </a:prstGeom>
          <a:noFill/>
        </p:spPr>
        <p:txBody>
          <a:bodyPr wrap="square" rtlCol="0">
            <a:spAutoFit/>
          </a:bodyPr>
          <a:lstStyle/>
          <a:p>
            <a:r>
              <a:rPr lang="en-CA" sz="1600" b="1" dirty="0">
                <a:solidFill>
                  <a:schemeClr val="bg1"/>
                </a:solidFill>
              </a:rPr>
              <a:t>INTEGRITY</a:t>
            </a:r>
          </a:p>
        </p:txBody>
      </p:sp>
      <p:sp>
        <p:nvSpPr>
          <p:cNvPr id="16" name="TextBox 15">
            <a:extLst>
              <a:ext uri="{FF2B5EF4-FFF2-40B4-BE49-F238E27FC236}">
                <a16:creationId xmlns:a16="http://schemas.microsoft.com/office/drawing/2014/main" id="{18B7A07D-2CAA-7B0C-A0AF-3B293A2E690D}"/>
              </a:ext>
            </a:extLst>
          </p:cNvPr>
          <p:cNvSpPr txBox="1"/>
          <p:nvPr/>
        </p:nvSpPr>
        <p:spPr>
          <a:xfrm>
            <a:off x="5170180" y="5806432"/>
            <a:ext cx="1794016" cy="338554"/>
          </a:xfrm>
          <a:prstGeom prst="rect">
            <a:avLst/>
          </a:prstGeom>
          <a:noFill/>
        </p:spPr>
        <p:txBody>
          <a:bodyPr wrap="square" rtlCol="0">
            <a:spAutoFit/>
          </a:bodyPr>
          <a:lstStyle/>
          <a:p>
            <a:r>
              <a:rPr lang="en-CA" sz="1600" b="1" dirty="0">
                <a:solidFill>
                  <a:schemeClr val="bg1"/>
                </a:solidFill>
              </a:rPr>
              <a:t>COLLABORATION</a:t>
            </a:r>
          </a:p>
        </p:txBody>
      </p:sp>
      <p:sp>
        <p:nvSpPr>
          <p:cNvPr id="20" name="TextBox 19">
            <a:extLst>
              <a:ext uri="{FF2B5EF4-FFF2-40B4-BE49-F238E27FC236}">
                <a16:creationId xmlns:a16="http://schemas.microsoft.com/office/drawing/2014/main" id="{E54F6164-BE26-116A-ACB9-1E310646FE75}"/>
              </a:ext>
            </a:extLst>
          </p:cNvPr>
          <p:cNvSpPr txBox="1"/>
          <p:nvPr/>
        </p:nvSpPr>
        <p:spPr>
          <a:xfrm>
            <a:off x="7562297" y="5761007"/>
            <a:ext cx="1411667" cy="338554"/>
          </a:xfrm>
          <a:prstGeom prst="rect">
            <a:avLst/>
          </a:prstGeom>
          <a:noFill/>
        </p:spPr>
        <p:txBody>
          <a:bodyPr wrap="square" rtlCol="0">
            <a:spAutoFit/>
          </a:bodyPr>
          <a:lstStyle/>
          <a:p>
            <a:r>
              <a:rPr lang="en-CA" sz="1600" b="1" dirty="0">
                <a:solidFill>
                  <a:schemeClr val="bg1"/>
                </a:solidFill>
              </a:rPr>
              <a:t>COMMUNITY</a:t>
            </a:r>
          </a:p>
        </p:txBody>
      </p:sp>
      <p:sp>
        <p:nvSpPr>
          <p:cNvPr id="21" name="TextBox 20">
            <a:extLst>
              <a:ext uri="{FF2B5EF4-FFF2-40B4-BE49-F238E27FC236}">
                <a16:creationId xmlns:a16="http://schemas.microsoft.com/office/drawing/2014/main" id="{F5F176FE-0E7A-EDE0-CC2B-90B1820C3891}"/>
              </a:ext>
            </a:extLst>
          </p:cNvPr>
          <p:cNvSpPr txBox="1"/>
          <p:nvPr/>
        </p:nvSpPr>
        <p:spPr>
          <a:xfrm>
            <a:off x="9754534" y="5774384"/>
            <a:ext cx="938619" cy="338554"/>
          </a:xfrm>
          <a:prstGeom prst="rect">
            <a:avLst/>
          </a:prstGeom>
          <a:noFill/>
        </p:spPr>
        <p:txBody>
          <a:bodyPr wrap="square" rtlCol="0">
            <a:spAutoFit/>
          </a:bodyPr>
          <a:lstStyle/>
          <a:p>
            <a:r>
              <a:rPr lang="en-CA" sz="1600" b="1" dirty="0">
                <a:solidFill>
                  <a:schemeClr val="bg1"/>
                </a:solidFill>
              </a:rPr>
              <a:t>SAFETY</a:t>
            </a:r>
          </a:p>
        </p:txBody>
      </p:sp>
    </p:spTree>
    <p:extLst>
      <p:ext uri="{BB962C8B-B14F-4D97-AF65-F5344CB8AC3E}">
        <p14:creationId xmlns:p14="http://schemas.microsoft.com/office/powerpoint/2010/main" val="2923159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elephone pole with wires and trees&#10;&#10;AI-generated content may be incorrect.">
            <a:extLst>
              <a:ext uri="{FF2B5EF4-FFF2-40B4-BE49-F238E27FC236}">
                <a16:creationId xmlns:a16="http://schemas.microsoft.com/office/drawing/2014/main" id="{F4DB0C47-7A4B-9786-FD72-6DEB76DBC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379CFF3-8F18-7E38-6FD4-CAC5B8721D75}"/>
              </a:ext>
            </a:extLst>
          </p:cNvPr>
          <p:cNvSpPr txBox="1"/>
          <p:nvPr/>
        </p:nvSpPr>
        <p:spPr>
          <a:xfrm>
            <a:off x="5177470" y="877072"/>
            <a:ext cx="5594162" cy="630942"/>
          </a:xfrm>
          <a:prstGeom prst="rect">
            <a:avLst/>
          </a:prstGeom>
          <a:noFill/>
        </p:spPr>
        <p:txBody>
          <a:bodyPr wrap="square" rtlCol="0">
            <a:spAutoFit/>
          </a:bodyPr>
          <a:lstStyle/>
          <a:p>
            <a:r>
              <a:rPr lang="en-CA" sz="3500" b="1" dirty="0">
                <a:solidFill>
                  <a:srgbClr val="873048"/>
                </a:solidFill>
              </a:rPr>
              <a:t>CORPORATE STRUCTURE</a:t>
            </a:r>
          </a:p>
        </p:txBody>
      </p:sp>
      <p:pic>
        <p:nvPicPr>
          <p:cNvPr id="8" name="Picture 7" descr="A diagram of a company structure&#10;&#10;AI-generated content may be incorrect.">
            <a:extLst>
              <a:ext uri="{FF2B5EF4-FFF2-40B4-BE49-F238E27FC236}">
                <a16:creationId xmlns:a16="http://schemas.microsoft.com/office/drawing/2014/main" id="{43D19B87-885A-A076-7E78-F2F4FA9B32F0}"/>
              </a:ext>
            </a:extLst>
          </p:cNvPr>
          <p:cNvPicPr>
            <a:picLocks noChangeAspect="1"/>
          </p:cNvPicPr>
          <p:nvPr/>
        </p:nvPicPr>
        <p:blipFill>
          <a:blip r:embed="rId3">
            <a:extLst>
              <a:ext uri="{28A0092B-C50C-407E-A947-70E740481C1C}">
                <a14:useLocalDpi xmlns:a14="http://schemas.microsoft.com/office/drawing/2010/main" val="0"/>
              </a:ext>
            </a:extLst>
          </a:blip>
          <a:srcRect l="6439" t="8601" r="5497" b="53953"/>
          <a:stretch/>
        </p:blipFill>
        <p:spPr>
          <a:xfrm>
            <a:off x="5298282" y="1690446"/>
            <a:ext cx="6026807" cy="2900604"/>
          </a:xfrm>
          <a:prstGeom prst="rect">
            <a:avLst/>
          </a:prstGeom>
        </p:spPr>
      </p:pic>
      <p:sp>
        <p:nvSpPr>
          <p:cNvPr id="13" name="TextBox 12">
            <a:extLst>
              <a:ext uri="{FF2B5EF4-FFF2-40B4-BE49-F238E27FC236}">
                <a16:creationId xmlns:a16="http://schemas.microsoft.com/office/drawing/2014/main" id="{D616B4A1-D9E4-B71A-1FD7-7744CC16BADC}"/>
              </a:ext>
            </a:extLst>
          </p:cNvPr>
          <p:cNvSpPr txBox="1"/>
          <p:nvPr/>
        </p:nvSpPr>
        <p:spPr>
          <a:xfrm>
            <a:off x="5438775" y="4886325"/>
            <a:ext cx="5886314" cy="738664"/>
          </a:xfrm>
          <a:prstGeom prst="rect">
            <a:avLst/>
          </a:prstGeom>
          <a:noFill/>
        </p:spPr>
        <p:txBody>
          <a:bodyPr wrap="square" rtlCol="0">
            <a:spAutoFit/>
          </a:bodyPr>
          <a:lstStyle/>
          <a:p>
            <a:pPr algn="ctr"/>
            <a:r>
              <a:rPr lang="en-CA" sz="1400" dirty="0"/>
              <a:t>As the Corporation evolves, current offerings will expand and new operating companies will be considered to support growth in emerging sectors. </a:t>
            </a:r>
          </a:p>
        </p:txBody>
      </p:sp>
    </p:spTree>
    <p:extLst>
      <p:ext uri="{BB962C8B-B14F-4D97-AF65-F5344CB8AC3E}">
        <p14:creationId xmlns:p14="http://schemas.microsoft.com/office/powerpoint/2010/main" val="3862592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FF73-65EF-D76E-7A37-307221A2C6AD}"/>
            </a:ext>
          </a:extLst>
        </p:cNvPr>
        <p:cNvGrpSpPr/>
        <p:nvPr/>
      </p:nvGrpSpPr>
      <p:grpSpPr>
        <a:xfrm>
          <a:off x="0" y="0"/>
          <a:ext cx="0" cy="0"/>
          <a:chOff x="0" y="0"/>
          <a:chExt cx="0" cy="0"/>
        </a:xfrm>
      </p:grpSpPr>
      <p:pic>
        <p:nvPicPr>
          <p:cNvPr id="12" name="Picture 11" descr="A red lines on a white background&#10;&#10;AI-generated content may be incorrect.">
            <a:extLst>
              <a:ext uri="{FF2B5EF4-FFF2-40B4-BE49-F238E27FC236}">
                <a16:creationId xmlns:a16="http://schemas.microsoft.com/office/drawing/2014/main" id="{7C07E7B0-29F9-5CBB-6091-9FBEEE2030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7984" y="-11869"/>
            <a:ext cx="10214991" cy="6858000"/>
          </a:xfrm>
          <a:prstGeom prst="rect">
            <a:avLst/>
          </a:prstGeom>
        </p:spPr>
      </p:pic>
      <p:sp>
        <p:nvSpPr>
          <p:cNvPr id="27" name="Title 8">
            <a:extLst>
              <a:ext uri="{FF2B5EF4-FFF2-40B4-BE49-F238E27FC236}">
                <a16:creationId xmlns:a16="http://schemas.microsoft.com/office/drawing/2014/main" id="{BC04D473-17B3-1A99-E88D-ECF63D545106}"/>
              </a:ext>
            </a:extLst>
          </p:cNvPr>
          <p:cNvSpPr txBox="1">
            <a:spLocks/>
          </p:cNvSpPr>
          <p:nvPr/>
        </p:nvSpPr>
        <p:spPr>
          <a:xfrm>
            <a:off x="2386583" y="240882"/>
            <a:ext cx="9089136" cy="44035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b="1" dirty="0">
                <a:solidFill>
                  <a:srgbClr val="873048"/>
                </a:solidFill>
              </a:rPr>
              <a:t>Our Strategy – Innovation, Energy Transition, Trust</a:t>
            </a:r>
            <a:endParaRPr lang="en-CA" sz="3500" b="1" dirty="0">
              <a:solidFill>
                <a:srgbClr val="873048"/>
              </a:solidFill>
            </a:endParaRPr>
          </a:p>
        </p:txBody>
      </p:sp>
      <p:sp>
        <p:nvSpPr>
          <p:cNvPr id="28" name="TextBox 27">
            <a:extLst>
              <a:ext uri="{FF2B5EF4-FFF2-40B4-BE49-F238E27FC236}">
                <a16:creationId xmlns:a16="http://schemas.microsoft.com/office/drawing/2014/main" id="{AB0F539B-A8C7-A7DE-6931-7F699C833F88}"/>
              </a:ext>
            </a:extLst>
          </p:cNvPr>
          <p:cNvSpPr txBox="1"/>
          <p:nvPr/>
        </p:nvSpPr>
        <p:spPr>
          <a:xfrm>
            <a:off x="2437671" y="702006"/>
            <a:ext cx="2660940" cy="338554"/>
          </a:xfrm>
          <a:prstGeom prst="rect">
            <a:avLst/>
          </a:prstGeom>
          <a:noFill/>
        </p:spPr>
        <p:txBody>
          <a:bodyPr wrap="square" rtlCol="0">
            <a:spAutoFit/>
          </a:bodyPr>
          <a:lstStyle/>
          <a:p>
            <a:r>
              <a:rPr lang="en-CA" sz="1600" b="1" dirty="0">
                <a:solidFill>
                  <a:srgbClr val="873048"/>
                </a:solidFill>
              </a:rPr>
              <a:t>CAPACITY AND CULTURE</a:t>
            </a:r>
          </a:p>
        </p:txBody>
      </p:sp>
      <p:sp>
        <p:nvSpPr>
          <p:cNvPr id="29" name="TextBox 28">
            <a:extLst>
              <a:ext uri="{FF2B5EF4-FFF2-40B4-BE49-F238E27FC236}">
                <a16:creationId xmlns:a16="http://schemas.microsoft.com/office/drawing/2014/main" id="{263010B6-04E1-44E0-C47D-9BDE5331A14C}"/>
              </a:ext>
            </a:extLst>
          </p:cNvPr>
          <p:cNvSpPr txBox="1"/>
          <p:nvPr/>
        </p:nvSpPr>
        <p:spPr>
          <a:xfrm>
            <a:off x="2386584" y="1043044"/>
            <a:ext cx="6261390" cy="338554"/>
          </a:xfrm>
          <a:prstGeom prst="rect">
            <a:avLst/>
          </a:prstGeom>
          <a:noFill/>
        </p:spPr>
        <p:txBody>
          <a:bodyPr wrap="square" rtlCol="0">
            <a:spAutoFit/>
          </a:bodyPr>
          <a:lstStyle/>
          <a:p>
            <a:r>
              <a:rPr lang="en-CA" sz="1600" b="1" dirty="0"/>
              <a:t>WE ARE BUILDING A COMPANY THAT IS READY TO ACT</a:t>
            </a:r>
          </a:p>
        </p:txBody>
      </p:sp>
      <p:sp>
        <p:nvSpPr>
          <p:cNvPr id="30" name="TextBox 29">
            <a:extLst>
              <a:ext uri="{FF2B5EF4-FFF2-40B4-BE49-F238E27FC236}">
                <a16:creationId xmlns:a16="http://schemas.microsoft.com/office/drawing/2014/main" id="{CB12EF12-C5AC-442E-8B88-A40EBA16A774}"/>
              </a:ext>
            </a:extLst>
          </p:cNvPr>
          <p:cNvSpPr txBox="1"/>
          <p:nvPr/>
        </p:nvSpPr>
        <p:spPr>
          <a:xfrm>
            <a:off x="2408665" y="2712034"/>
            <a:ext cx="2152649" cy="338554"/>
          </a:xfrm>
          <a:prstGeom prst="rect">
            <a:avLst/>
          </a:prstGeom>
          <a:noFill/>
        </p:spPr>
        <p:txBody>
          <a:bodyPr wrap="square" rtlCol="0">
            <a:spAutoFit/>
          </a:bodyPr>
          <a:lstStyle/>
          <a:p>
            <a:r>
              <a:rPr lang="en-CA" sz="1600" b="1" dirty="0">
                <a:solidFill>
                  <a:srgbClr val="873048"/>
                </a:solidFill>
              </a:rPr>
              <a:t>ENERGY TRANSITION</a:t>
            </a:r>
          </a:p>
        </p:txBody>
      </p:sp>
      <p:sp>
        <p:nvSpPr>
          <p:cNvPr id="31" name="TextBox 30">
            <a:extLst>
              <a:ext uri="{FF2B5EF4-FFF2-40B4-BE49-F238E27FC236}">
                <a16:creationId xmlns:a16="http://schemas.microsoft.com/office/drawing/2014/main" id="{4194FB81-4E19-E9C2-5DE3-8D7CCEF881E7}"/>
              </a:ext>
            </a:extLst>
          </p:cNvPr>
          <p:cNvSpPr txBox="1"/>
          <p:nvPr/>
        </p:nvSpPr>
        <p:spPr>
          <a:xfrm>
            <a:off x="2408665" y="2994943"/>
            <a:ext cx="6261390" cy="584775"/>
          </a:xfrm>
          <a:prstGeom prst="rect">
            <a:avLst/>
          </a:prstGeom>
          <a:noFill/>
        </p:spPr>
        <p:txBody>
          <a:bodyPr wrap="square" rtlCol="0">
            <a:spAutoFit/>
          </a:bodyPr>
          <a:lstStyle/>
          <a:p>
            <a:r>
              <a:rPr lang="en-CA" sz="1600" b="1" dirty="0"/>
              <a:t>WE GROW THROUGH ELECTRIFICATION, ENERGY TRANSITION AND BY OFFERING COMPLETE SOLUTIONS</a:t>
            </a:r>
          </a:p>
        </p:txBody>
      </p:sp>
      <p:sp>
        <p:nvSpPr>
          <p:cNvPr id="35" name="TextBox 34">
            <a:extLst>
              <a:ext uri="{FF2B5EF4-FFF2-40B4-BE49-F238E27FC236}">
                <a16:creationId xmlns:a16="http://schemas.microsoft.com/office/drawing/2014/main" id="{7427C856-C861-2896-599E-2314AD49E93C}"/>
              </a:ext>
            </a:extLst>
          </p:cNvPr>
          <p:cNvSpPr txBox="1"/>
          <p:nvPr/>
        </p:nvSpPr>
        <p:spPr>
          <a:xfrm>
            <a:off x="2437672" y="4891300"/>
            <a:ext cx="2047875" cy="338554"/>
          </a:xfrm>
          <a:prstGeom prst="rect">
            <a:avLst/>
          </a:prstGeom>
          <a:noFill/>
        </p:spPr>
        <p:txBody>
          <a:bodyPr wrap="square" rtlCol="0">
            <a:spAutoFit/>
          </a:bodyPr>
          <a:lstStyle/>
          <a:p>
            <a:r>
              <a:rPr lang="en-CA" sz="1600" b="1" dirty="0">
                <a:solidFill>
                  <a:srgbClr val="873048"/>
                </a:solidFill>
              </a:rPr>
              <a:t>CUSTOMERS</a:t>
            </a:r>
          </a:p>
        </p:txBody>
      </p:sp>
      <p:sp>
        <p:nvSpPr>
          <p:cNvPr id="36" name="TextBox 35">
            <a:extLst>
              <a:ext uri="{FF2B5EF4-FFF2-40B4-BE49-F238E27FC236}">
                <a16:creationId xmlns:a16="http://schemas.microsoft.com/office/drawing/2014/main" id="{5E824AD3-0D4C-6DFE-5FD5-F35234F9678F}"/>
              </a:ext>
            </a:extLst>
          </p:cNvPr>
          <p:cNvSpPr txBox="1"/>
          <p:nvPr/>
        </p:nvSpPr>
        <p:spPr>
          <a:xfrm>
            <a:off x="2437672" y="5151655"/>
            <a:ext cx="6261390" cy="584775"/>
          </a:xfrm>
          <a:prstGeom prst="rect">
            <a:avLst/>
          </a:prstGeom>
          <a:noFill/>
        </p:spPr>
        <p:txBody>
          <a:bodyPr wrap="square" rtlCol="0">
            <a:spAutoFit/>
          </a:bodyPr>
          <a:lstStyle/>
          <a:p>
            <a:r>
              <a:rPr lang="en-CA" sz="1600" b="1" dirty="0"/>
              <a:t>WE ARE A TRUSTED COMMUNITY PARTNER THAT DELIVERS EXCEPTIONAL VALUE AND SERVICE</a:t>
            </a:r>
          </a:p>
        </p:txBody>
      </p:sp>
      <p:sp>
        <p:nvSpPr>
          <p:cNvPr id="37" name="TextBox 36">
            <a:extLst>
              <a:ext uri="{FF2B5EF4-FFF2-40B4-BE49-F238E27FC236}">
                <a16:creationId xmlns:a16="http://schemas.microsoft.com/office/drawing/2014/main" id="{64253043-9880-C767-84BE-3EB0C6FC421E}"/>
              </a:ext>
            </a:extLst>
          </p:cNvPr>
          <p:cNvSpPr txBox="1"/>
          <p:nvPr/>
        </p:nvSpPr>
        <p:spPr>
          <a:xfrm>
            <a:off x="2408665" y="1318463"/>
            <a:ext cx="8249086" cy="954107"/>
          </a:xfrm>
          <a:prstGeom prst="rect">
            <a:avLst/>
          </a:prstGeom>
          <a:noFill/>
        </p:spPr>
        <p:txBody>
          <a:bodyPr wrap="square" rtlCol="0">
            <a:spAutoFit/>
          </a:bodyPr>
          <a:lstStyle/>
          <a:p>
            <a:r>
              <a:rPr lang="en-US" sz="1400" dirty="0"/>
              <a:t>Hydro Corp is evolving from a legacy structure into a modern holding company focused on sustainable value and transformative infrastructure. Through strategic investments in governance, leadership, and internal systems, we are building an agile, entrepreneurial culture that embraces innovation and is equipped to drive growth.</a:t>
            </a:r>
            <a:endParaRPr lang="en-CA" sz="1400" dirty="0"/>
          </a:p>
        </p:txBody>
      </p:sp>
      <p:sp>
        <p:nvSpPr>
          <p:cNvPr id="38" name="TextBox 37">
            <a:extLst>
              <a:ext uri="{FF2B5EF4-FFF2-40B4-BE49-F238E27FC236}">
                <a16:creationId xmlns:a16="http://schemas.microsoft.com/office/drawing/2014/main" id="{85488EED-49BC-B4CC-D2E8-C1632E05FDE0}"/>
              </a:ext>
            </a:extLst>
          </p:cNvPr>
          <p:cNvSpPr txBox="1"/>
          <p:nvPr/>
        </p:nvSpPr>
        <p:spPr>
          <a:xfrm>
            <a:off x="2386583" y="3518631"/>
            <a:ext cx="8271167" cy="738664"/>
          </a:xfrm>
          <a:prstGeom prst="rect">
            <a:avLst/>
          </a:prstGeom>
          <a:noFill/>
        </p:spPr>
        <p:txBody>
          <a:bodyPr wrap="square" rtlCol="0">
            <a:spAutoFit/>
          </a:bodyPr>
          <a:lstStyle/>
          <a:p>
            <a:r>
              <a:rPr lang="en-US" sz="1400" dirty="0"/>
              <a:t>Positioned to lead the shift toward net-zero infrastructure, Hydro Corp is expanding into consulting, advisory, and project delivery services. We are helping clients implement electrification strategies and are investing in energy projects that align with decarbonization goals and long-term financial sustainability.</a:t>
            </a:r>
            <a:endParaRPr lang="en-CA" sz="1400" dirty="0"/>
          </a:p>
        </p:txBody>
      </p:sp>
      <p:sp>
        <p:nvSpPr>
          <p:cNvPr id="40" name="TextBox 39">
            <a:extLst>
              <a:ext uri="{FF2B5EF4-FFF2-40B4-BE49-F238E27FC236}">
                <a16:creationId xmlns:a16="http://schemas.microsoft.com/office/drawing/2014/main" id="{5BD3F74E-7B19-FC3C-8A7C-D2E91D43EDD2}"/>
              </a:ext>
            </a:extLst>
          </p:cNvPr>
          <p:cNvSpPr txBox="1"/>
          <p:nvPr/>
        </p:nvSpPr>
        <p:spPr>
          <a:xfrm>
            <a:off x="2437671" y="5648416"/>
            <a:ext cx="4746483" cy="523220"/>
          </a:xfrm>
          <a:prstGeom prst="rect">
            <a:avLst/>
          </a:prstGeom>
          <a:noFill/>
        </p:spPr>
        <p:txBody>
          <a:bodyPr wrap="square" rtlCol="0">
            <a:spAutoFit/>
          </a:bodyPr>
          <a:lstStyle/>
          <a:p>
            <a:r>
              <a:rPr lang="en-US" sz="1400" dirty="0"/>
              <a:t>Hydro Corp’s strategy is centered on meeting changing customer needs and strengthening community well-being. </a:t>
            </a:r>
            <a:endParaRPr lang="en-CA" sz="1400" dirty="0"/>
          </a:p>
        </p:txBody>
      </p:sp>
      <p:pic>
        <p:nvPicPr>
          <p:cNvPr id="8" name="Picture 7" descr="A logo of a factory&#10;&#10;AI-generated content may be incorrect.">
            <a:extLst>
              <a:ext uri="{FF2B5EF4-FFF2-40B4-BE49-F238E27FC236}">
                <a16:creationId xmlns:a16="http://schemas.microsoft.com/office/drawing/2014/main" id="{F2B3D2F6-2DD0-EADC-138D-6D2A43491571}"/>
              </a:ext>
            </a:extLst>
          </p:cNvPr>
          <p:cNvPicPr>
            <a:picLocks noChangeAspect="1"/>
          </p:cNvPicPr>
          <p:nvPr/>
        </p:nvPicPr>
        <p:blipFill>
          <a:blip r:embed="rId4">
            <a:extLst>
              <a:ext uri="{28A0092B-C50C-407E-A947-70E740481C1C}">
                <a14:useLocalDpi xmlns:a14="http://schemas.microsoft.com/office/drawing/2010/main" val="0"/>
              </a:ext>
            </a:extLst>
          </a:blip>
          <a:srcRect t="-61" b="-1"/>
          <a:stretch/>
        </p:blipFill>
        <p:spPr>
          <a:xfrm>
            <a:off x="170289" y="48265"/>
            <a:ext cx="1851175" cy="6901991"/>
          </a:xfrm>
          <a:prstGeom prst="rect">
            <a:avLst/>
          </a:prstGeom>
        </p:spPr>
      </p:pic>
    </p:spTree>
    <p:extLst>
      <p:ext uri="{BB962C8B-B14F-4D97-AF65-F5344CB8AC3E}">
        <p14:creationId xmlns:p14="http://schemas.microsoft.com/office/powerpoint/2010/main" val="1604210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ower lines and a sunset&#10;&#10;AI-generated content may be incorrect.">
            <a:extLst>
              <a:ext uri="{FF2B5EF4-FFF2-40B4-BE49-F238E27FC236}">
                <a16:creationId xmlns:a16="http://schemas.microsoft.com/office/drawing/2014/main" id="{9C8A5EE0-DDEB-50CF-95BF-829ACB4B292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r="121" b="1"/>
          <a:stretch>
            <a:fillRect/>
          </a:stretch>
        </p:blipFill>
        <p:spPr>
          <a:xfrm>
            <a:off x="20" y="8300"/>
            <a:ext cx="12191980" cy="6866290"/>
          </a:xfrm>
          <a:prstGeom prst="rect">
            <a:avLst/>
          </a:prstGeom>
        </p:spPr>
      </p:pic>
      <p:sp>
        <p:nvSpPr>
          <p:cNvPr id="7" name="TextBox 6">
            <a:extLst>
              <a:ext uri="{FF2B5EF4-FFF2-40B4-BE49-F238E27FC236}">
                <a16:creationId xmlns:a16="http://schemas.microsoft.com/office/drawing/2014/main" id="{124DE1A8-66B6-7E02-16B4-FF34438737A8}"/>
              </a:ext>
            </a:extLst>
          </p:cNvPr>
          <p:cNvSpPr txBox="1"/>
          <p:nvPr/>
        </p:nvSpPr>
        <p:spPr>
          <a:xfrm>
            <a:off x="942975" y="828056"/>
            <a:ext cx="4886325" cy="584775"/>
          </a:xfrm>
          <a:prstGeom prst="rect">
            <a:avLst/>
          </a:prstGeom>
          <a:noFill/>
        </p:spPr>
        <p:txBody>
          <a:bodyPr wrap="square" rtlCol="0">
            <a:spAutoFit/>
          </a:bodyPr>
          <a:lstStyle/>
          <a:p>
            <a:r>
              <a:rPr lang="en-CA" sz="3200" b="1" dirty="0">
                <a:solidFill>
                  <a:srgbClr val="873048"/>
                </a:solidFill>
              </a:rPr>
              <a:t>THE PATH FORWARD</a:t>
            </a:r>
          </a:p>
        </p:txBody>
      </p:sp>
      <p:sp>
        <p:nvSpPr>
          <p:cNvPr id="8" name="TextBox 7">
            <a:extLst>
              <a:ext uri="{FF2B5EF4-FFF2-40B4-BE49-F238E27FC236}">
                <a16:creationId xmlns:a16="http://schemas.microsoft.com/office/drawing/2014/main" id="{486C231D-4704-3DDE-73BC-30F55D988711}"/>
              </a:ext>
            </a:extLst>
          </p:cNvPr>
          <p:cNvSpPr txBox="1"/>
          <p:nvPr/>
        </p:nvSpPr>
        <p:spPr>
          <a:xfrm>
            <a:off x="828674" y="1458998"/>
            <a:ext cx="5667375" cy="4909036"/>
          </a:xfrm>
          <a:prstGeom prst="rect">
            <a:avLst/>
          </a:prstGeom>
          <a:noFill/>
        </p:spPr>
        <p:txBody>
          <a:bodyPr wrap="square" rtlCol="0">
            <a:spAutoFit/>
          </a:bodyPr>
          <a:lstStyle/>
          <a:p>
            <a:pPr marL="285750" indent="-285750">
              <a:spcAft>
                <a:spcPts val="600"/>
              </a:spcAft>
              <a:buClr>
                <a:srgbClr val="873048"/>
              </a:buClr>
              <a:buFont typeface="Arial" panose="020B0604020202020204" pitchFamily="34" charset="0"/>
              <a:buChar char="•"/>
            </a:pPr>
            <a:r>
              <a:rPr lang="en-US" sz="1600" dirty="0"/>
              <a:t>Hydro Corp’s inaugural Strategic Plan sets a disciplined path for sustainable growth, public value, and long-term financial performance. It reflects our readiness to lead a portfolio of companies delivering critical infrastructure, energy solutions, and innovation.</a:t>
            </a:r>
          </a:p>
          <a:p>
            <a:pPr marL="285750" indent="-285750">
              <a:spcAft>
                <a:spcPts val="600"/>
              </a:spcAft>
              <a:buClr>
                <a:srgbClr val="873048"/>
              </a:buClr>
              <a:buFont typeface="Arial" panose="020B0604020202020204" pitchFamily="34" charset="0"/>
              <a:buChar char="•"/>
            </a:pPr>
            <a:r>
              <a:rPr lang="en-US" sz="1600" dirty="0"/>
              <a:t>We will implement core initiatives, build internal capacity, and engage stakeholders to ensure transparency, alignment, and accountability throughout the journey.</a:t>
            </a:r>
          </a:p>
          <a:p>
            <a:pPr marL="285750" indent="-285750">
              <a:spcAft>
                <a:spcPts val="600"/>
              </a:spcAft>
              <a:buClr>
                <a:srgbClr val="873048"/>
              </a:buClr>
              <a:buFont typeface="Arial" panose="020B0604020202020204" pitchFamily="34" charset="0"/>
              <a:buChar char="•"/>
            </a:pPr>
            <a:r>
              <a:rPr lang="en-US" sz="1600" dirty="0"/>
              <a:t>We will modernize governance, advance electrification and renewables, and strengthen community partnerships. Hydro Corp will be strategically positioned for long-term growth. </a:t>
            </a:r>
          </a:p>
          <a:p>
            <a:pPr marL="285750" indent="-285750">
              <a:spcAft>
                <a:spcPts val="600"/>
              </a:spcAft>
              <a:buClr>
                <a:srgbClr val="873048"/>
              </a:buClr>
              <a:buFont typeface="Arial" panose="020B0604020202020204" pitchFamily="34" charset="0"/>
              <a:buChar char="•"/>
            </a:pPr>
            <a:r>
              <a:rPr lang="en-US" sz="1600" dirty="0"/>
              <a:t>Align with the Smart Growth Action Plan and other leading organizations to help drive growth in Northwest Ontario</a:t>
            </a:r>
          </a:p>
          <a:p>
            <a:pPr marL="285750" indent="-285750">
              <a:spcAft>
                <a:spcPts val="600"/>
              </a:spcAft>
              <a:buClr>
                <a:srgbClr val="873048"/>
              </a:buClr>
              <a:buFont typeface="Arial" panose="020B0604020202020204" pitchFamily="34" charset="0"/>
              <a:buChar char="•"/>
            </a:pPr>
            <a:r>
              <a:rPr lang="en-US" sz="1600" dirty="0"/>
              <a:t>Above all, Hydro Corp will remain grounded in its dual purpose: to be a trusted community asset and a platform for responsible, enduring growth. </a:t>
            </a:r>
          </a:p>
          <a:p>
            <a:pPr marL="285750" indent="-285750">
              <a:buClr>
                <a:srgbClr val="873048"/>
              </a:buClr>
              <a:buFont typeface="Arial" panose="020B0604020202020204" pitchFamily="34" charset="0"/>
              <a:buChar char="•"/>
            </a:pPr>
            <a:endParaRPr lang="en-CA" sz="1600" dirty="0"/>
          </a:p>
        </p:txBody>
      </p:sp>
    </p:spTree>
    <p:extLst>
      <p:ext uri="{BB962C8B-B14F-4D97-AF65-F5344CB8AC3E}">
        <p14:creationId xmlns:p14="http://schemas.microsoft.com/office/powerpoint/2010/main" val="2843249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64B15-519A-D58E-DCAC-69AF68F7BE12}"/>
            </a:ext>
          </a:extLst>
        </p:cNvPr>
        <p:cNvGrpSpPr/>
        <p:nvPr/>
      </p:nvGrpSpPr>
      <p:grpSpPr>
        <a:xfrm>
          <a:off x="0" y="0"/>
          <a:ext cx="0" cy="0"/>
          <a:chOff x="0" y="0"/>
          <a:chExt cx="0" cy="0"/>
        </a:xfrm>
      </p:grpSpPr>
      <p:pic>
        <p:nvPicPr>
          <p:cNvPr id="6" name="Picture 5" descr="A purple background with white text and lines&#10;&#10;AI-generated content may be incorrect.">
            <a:extLst>
              <a:ext uri="{FF2B5EF4-FFF2-40B4-BE49-F238E27FC236}">
                <a16:creationId xmlns:a16="http://schemas.microsoft.com/office/drawing/2014/main" id="{D7F275A9-15BF-9EEB-52AF-A36913D4F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58380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1453</TotalTime>
  <Words>1159</Words>
  <Application>Microsoft Office PowerPoint</Application>
  <PresentationFormat>Widescreen</PresentationFormat>
  <Paragraphs>131</Paragraphs>
  <Slides>13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PowerPoint Presentation</vt:lpstr>
      <vt:lpstr>PowerPoint Presentation</vt:lpstr>
      <vt:lpstr>STRATEGIC CONTEXT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Lesley Racco</dc:creator>
  <cp:lastModifiedBy>Rene Gallant</cp:lastModifiedBy>
  <cp:revision>5</cp:revision>
  <dcterms:created xsi:type="dcterms:W3CDTF">2025-06-26T17:18:59Z</dcterms:created>
  <dcterms:modified xsi:type="dcterms:W3CDTF">2026-10-05T18:18:04Z</dcterms:modified>
</cp:coreProperties>
</file>